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15"/>
  </p:notes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8FE"/>
    <a:srgbClr val="66CCFF"/>
    <a:srgbClr val="FBD9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 mediu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59" d="100"/>
          <a:sy n="59" d="100"/>
        </p:scale>
        <p:origin x="9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de Maria" userId="ce20780615abbacb" providerId="LiveId" clId="{07976B97-2894-4BE4-A1B8-A70E47183275}"/>
    <pc:docChg chg="modSld">
      <pc:chgData name="Domide Maria" userId="ce20780615abbacb" providerId="LiveId" clId="{07976B97-2894-4BE4-A1B8-A70E47183275}" dt="2025-02-03T13:43:57.363" v="0" actId="114"/>
      <pc:docMkLst>
        <pc:docMk/>
      </pc:docMkLst>
      <pc:sldChg chg="modSp mod">
        <pc:chgData name="Domide Maria" userId="ce20780615abbacb" providerId="LiveId" clId="{07976B97-2894-4BE4-A1B8-A70E47183275}" dt="2025-02-03T13:43:57.363" v="0" actId="114"/>
        <pc:sldMkLst>
          <pc:docMk/>
          <pc:sldMk cId="576821114" sldId="256"/>
        </pc:sldMkLst>
        <pc:spChg chg="mod">
          <ac:chgData name="Domide Maria" userId="ce20780615abbacb" providerId="LiveId" clId="{07976B97-2894-4BE4-A1B8-A70E47183275}" dt="2025-02-03T13:43:57.363" v="0" actId="114"/>
          <ac:spMkLst>
            <pc:docMk/>
            <pc:sldMk cId="576821114" sldId="256"/>
            <ac:spMk id="2" creationId="{37779F03-BB9B-42CD-4F96-E4DA8C3D3D7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1B2CF-8F7F-48E8-B316-4F541B751E47}" type="doc">
      <dgm:prSet loTypeId="urn:microsoft.com/office/officeart/2005/8/layout/hierarchy1" loCatId="hierarchy" qsTypeId="urn:microsoft.com/office/officeart/2005/8/quickstyle/simple1" qsCatId="simple" csTypeId="urn:microsoft.com/office/officeart/2005/8/colors/accent2_5" csCatId="accent2"/>
      <dgm:spPr/>
      <dgm:t>
        <a:bodyPr/>
        <a:lstStyle/>
        <a:p>
          <a:endParaRPr lang="en-US"/>
        </a:p>
      </dgm:t>
    </dgm:pt>
    <dgm:pt modelId="{8425AB03-CC23-4CC6-B19F-E75B50037949}">
      <dgm:prSet/>
      <dgm:spPr/>
      <dgm:t>
        <a:bodyPr/>
        <a:lstStyle/>
        <a:p>
          <a:r>
            <a:rPr lang="en-US"/>
            <a:t>S</a:t>
          </a:r>
          <a:r>
            <a:rPr lang="ro-RO"/>
            <a:t>copul principal al acestui proiect este dezvoltarea unui model predictiv care să estimeze confortul termic al utilizatorilor în funcție de variabilele climatice. </a:t>
          </a:r>
          <a:endParaRPr lang="en-US"/>
        </a:p>
      </dgm:t>
    </dgm:pt>
    <dgm:pt modelId="{588BD7A2-36D3-4804-A2F0-9F040F845888}" type="parTrans" cxnId="{4B801CB4-B886-4F03-AA3C-E59CDABB6E9E}">
      <dgm:prSet/>
      <dgm:spPr/>
      <dgm:t>
        <a:bodyPr/>
        <a:lstStyle/>
        <a:p>
          <a:endParaRPr lang="en-US"/>
        </a:p>
      </dgm:t>
    </dgm:pt>
    <dgm:pt modelId="{2525E812-FFBF-4AE0-9F0B-6BEE8E0FC25C}" type="sibTrans" cxnId="{4B801CB4-B886-4F03-AA3C-E59CDABB6E9E}">
      <dgm:prSet/>
      <dgm:spPr/>
      <dgm:t>
        <a:bodyPr/>
        <a:lstStyle/>
        <a:p>
          <a:endParaRPr lang="en-US"/>
        </a:p>
      </dgm:t>
    </dgm:pt>
    <dgm:pt modelId="{96DA992D-89C8-4544-A63D-B3EC57D0F793}">
      <dgm:prSet/>
      <dgm:spPr/>
      <dgm:t>
        <a:bodyPr/>
        <a:lstStyle/>
        <a:p>
          <a:r>
            <a:rPr lang="ro-RO" dirty="0"/>
            <a:t>Am analizat în detaliu factorii care influențează confortul termic și am aplicat diferite tehnici de învățare automată pentru a optimiza performanța modelului. </a:t>
          </a:r>
          <a:endParaRPr lang="en-US" dirty="0"/>
        </a:p>
      </dgm:t>
    </dgm:pt>
    <dgm:pt modelId="{1740D137-99A0-43CF-8679-83566E16C926}" type="parTrans" cxnId="{A20FF260-2DD6-4E51-8B23-A7C60CCF9D82}">
      <dgm:prSet/>
      <dgm:spPr/>
      <dgm:t>
        <a:bodyPr/>
        <a:lstStyle/>
        <a:p>
          <a:endParaRPr lang="en-US"/>
        </a:p>
      </dgm:t>
    </dgm:pt>
    <dgm:pt modelId="{423C285A-5E0E-44C8-8EF4-AC050E14C73C}" type="sibTrans" cxnId="{A20FF260-2DD6-4E51-8B23-A7C60CCF9D82}">
      <dgm:prSet/>
      <dgm:spPr/>
      <dgm:t>
        <a:bodyPr/>
        <a:lstStyle/>
        <a:p>
          <a:endParaRPr lang="en-US"/>
        </a:p>
      </dgm:t>
    </dgm:pt>
    <dgm:pt modelId="{47CADA67-431D-4A39-90C3-49377E4E8D0E}">
      <dgm:prSet/>
      <dgm:spPr/>
      <dgm:t>
        <a:bodyPr/>
        <a:lstStyle/>
        <a:p>
          <a:r>
            <a:rPr lang="ro-RO"/>
            <a:t>Un alt obiectiv important este reducerea consumului energetic prin ajustarea parametrilor sistemelor HVAC pe baza predicțiilor oferite de modelul nostru.</a:t>
          </a:r>
          <a:endParaRPr lang="en-US"/>
        </a:p>
      </dgm:t>
    </dgm:pt>
    <dgm:pt modelId="{E806143E-4ED3-43ED-AFFA-6174039E0EA6}" type="parTrans" cxnId="{6E47EC5E-769A-4FAC-AD66-22A17912A980}">
      <dgm:prSet/>
      <dgm:spPr/>
      <dgm:t>
        <a:bodyPr/>
        <a:lstStyle/>
        <a:p>
          <a:endParaRPr lang="en-US"/>
        </a:p>
      </dgm:t>
    </dgm:pt>
    <dgm:pt modelId="{3D1B2AD5-3E50-45BF-A0F2-E8286D6A74B2}" type="sibTrans" cxnId="{6E47EC5E-769A-4FAC-AD66-22A17912A980}">
      <dgm:prSet/>
      <dgm:spPr/>
      <dgm:t>
        <a:bodyPr/>
        <a:lstStyle/>
        <a:p>
          <a:endParaRPr lang="en-US"/>
        </a:p>
      </dgm:t>
    </dgm:pt>
    <dgm:pt modelId="{A9A25A09-315C-47EE-83AE-3A704269701A}" type="pres">
      <dgm:prSet presAssocID="{6DB1B2CF-8F7F-48E8-B316-4F541B751E47}" presName="hierChild1" presStyleCnt="0">
        <dgm:presLayoutVars>
          <dgm:chPref val="1"/>
          <dgm:dir/>
          <dgm:animOne val="branch"/>
          <dgm:animLvl val="lvl"/>
          <dgm:resizeHandles/>
        </dgm:presLayoutVars>
      </dgm:prSet>
      <dgm:spPr/>
    </dgm:pt>
    <dgm:pt modelId="{86E7F2D1-61B9-4661-87F8-3C09670F4865}" type="pres">
      <dgm:prSet presAssocID="{8425AB03-CC23-4CC6-B19F-E75B50037949}" presName="hierRoot1" presStyleCnt="0"/>
      <dgm:spPr/>
    </dgm:pt>
    <dgm:pt modelId="{1A49F963-74DA-4DFB-927A-E3A413E36DA4}" type="pres">
      <dgm:prSet presAssocID="{8425AB03-CC23-4CC6-B19F-E75B50037949}" presName="composite" presStyleCnt="0"/>
      <dgm:spPr/>
    </dgm:pt>
    <dgm:pt modelId="{3EC47B98-C2E0-4DE3-A7F3-3F46F1ACF919}" type="pres">
      <dgm:prSet presAssocID="{8425AB03-CC23-4CC6-B19F-E75B50037949}" presName="background" presStyleLbl="node0" presStyleIdx="0" presStyleCnt="3"/>
      <dgm:spPr/>
    </dgm:pt>
    <dgm:pt modelId="{5E41CFB1-1A8F-41E2-BC7B-8085E08AB84A}" type="pres">
      <dgm:prSet presAssocID="{8425AB03-CC23-4CC6-B19F-E75B50037949}" presName="text" presStyleLbl="fgAcc0" presStyleIdx="0" presStyleCnt="3">
        <dgm:presLayoutVars>
          <dgm:chPref val="3"/>
        </dgm:presLayoutVars>
      </dgm:prSet>
      <dgm:spPr/>
    </dgm:pt>
    <dgm:pt modelId="{138FF340-94CC-4F33-A3E3-D675F424C184}" type="pres">
      <dgm:prSet presAssocID="{8425AB03-CC23-4CC6-B19F-E75B50037949}" presName="hierChild2" presStyleCnt="0"/>
      <dgm:spPr/>
    </dgm:pt>
    <dgm:pt modelId="{159EFEEE-E089-45F0-AD87-F544A22C491E}" type="pres">
      <dgm:prSet presAssocID="{96DA992D-89C8-4544-A63D-B3EC57D0F793}" presName="hierRoot1" presStyleCnt="0"/>
      <dgm:spPr/>
    </dgm:pt>
    <dgm:pt modelId="{80963238-5EAE-4E49-899B-344344898799}" type="pres">
      <dgm:prSet presAssocID="{96DA992D-89C8-4544-A63D-B3EC57D0F793}" presName="composite" presStyleCnt="0"/>
      <dgm:spPr/>
    </dgm:pt>
    <dgm:pt modelId="{1482A671-0EA7-4FC9-871B-AC14234063D0}" type="pres">
      <dgm:prSet presAssocID="{96DA992D-89C8-4544-A63D-B3EC57D0F793}" presName="background" presStyleLbl="node0" presStyleIdx="1" presStyleCnt="3"/>
      <dgm:spPr/>
    </dgm:pt>
    <dgm:pt modelId="{0B3A7129-DE14-4849-8779-17345C75A2E8}" type="pres">
      <dgm:prSet presAssocID="{96DA992D-89C8-4544-A63D-B3EC57D0F793}" presName="text" presStyleLbl="fgAcc0" presStyleIdx="1" presStyleCnt="3">
        <dgm:presLayoutVars>
          <dgm:chPref val="3"/>
        </dgm:presLayoutVars>
      </dgm:prSet>
      <dgm:spPr/>
    </dgm:pt>
    <dgm:pt modelId="{B5314E97-143F-42A1-851D-4C69237E8113}" type="pres">
      <dgm:prSet presAssocID="{96DA992D-89C8-4544-A63D-B3EC57D0F793}" presName="hierChild2" presStyleCnt="0"/>
      <dgm:spPr/>
    </dgm:pt>
    <dgm:pt modelId="{7D9ACAAE-582D-44CD-B8C1-C609C4013C8A}" type="pres">
      <dgm:prSet presAssocID="{47CADA67-431D-4A39-90C3-49377E4E8D0E}" presName="hierRoot1" presStyleCnt="0"/>
      <dgm:spPr/>
    </dgm:pt>
    <dgm:pt modelId="{67F92E8D-9969-49E5-A0B0-7A0816A2F14E}" type="pres">
      <dgm:prSet presAssocID="{47CADA67-431D-4A39-90C3-49377E4E8D0E}" presName="composite" presStyleCnt="0"/>
      <dgm:spPr/>
    </dgm:pt>
    <dgm:pt modelId="{E58444A7-8FFD-4383-A1DA-8569E009944F}" type="pres">
      <dgm:prSet presAssocID="{47CADA67-431D-4A39-90C3-49377E4E8D0E}" presName="background" presStyleLbl="node0" presStyleIdx="2" presStyleCnt="3"/>
      <dgm:spPr/>
    </dgm:pt>
    <dgm:pt modelId="{9A767291-DDA8-4969-B07E-792DD0696921}" type="pres">
      <dgm:prSet presAssocID="{47CADA67-431D-4A39-90C3-49377E4E8D0E}" presName="text" presStyleLbl="fgAcc0" presStyleIdx="2" presStyleCnt="3">
        <dgm:presLayoutVars>
          <dgm:chPref val="3"/>
        </dgm:presLayoutVars>
      </dgm:prSet>
      <dgm:spPr/>
    </dgm:pt>
    <dgm:pt modelId="{A511A78E-7D9A-41F3-9322-FCE6EC07BD69}" type="pres">
      <dgm:prSet presAssocID="{47CADA67-431D-4A39-90C3-49377E4E8D0E}" presName="hierChild2" presStyleCnt="0"/>
      <dgm:spPr/>
    </dgm:pt>
  </dgm:ptLst>
  <dgm:cxnLst>
    <dgm:cxn modelId="{E4BA950C-AF18-4BC7-A097-46E9828CCF64}" type="presOf" srcId="{96DA992D-89C8-4544-A63D-B3EC57D0F793}" destId="{0B3A7129-DE14-4849-8779-17345C75A2E8}" srcOrd="0" destOrd="0" presId="urn:microsoft.com/office/officeart/2005/8/layout/hierarchy1"/>
    <dgm:cxn modelId="{853E1126-BDDA-4C96-A954-1A9D326427AC}" type="presOf" srcId="{6DB1B2CF-8F7F-48E8-B316-4F541B751E47}" destId="{A9A25A09-315C-47EE-83AE-3A704269701A}" srcOrd="0" destOrd="0" presId="urn:microsoft.com/office/officeart/2005/8/layout/hierarchy1"/>
    <dgm:cxn modelId="{6E47EC5E-769A-4FAC-AD66-22A17912A980}" srcId="{6DB1B2CF-8F7F-48E8-B316-4F541B751E47}" destId="{47CADA67-431D-4A39-90C3-49377E4E8D0E}" srcOrd="2" destOrd="0" parTransId="{E806143E-4ED3-43ED-AFFA-6174039E0EA6}" sibTransId="{3D1B2AD5-3E50-45BF-A0F2-E8286D6A74B2}"/>
    <dgm:cxn modelId="{A20FF260-2DD6-4E51-8B23-A7C60CCF9D82}" srcId="{6DB1B2CF-8F7F-48E8-B316-4F541B751E47}" destId="{96DA992D-89C8-4544-A63D-B3EC57D0F793}" srcOrd="1" destOrd="0" parTransId="{1740D137-99A0-43CF-8679-83566E16C926}" sibTransId="{423C285A-5E0E-44C8-8EF4-AC050E14C73C}"/>
    <dgm:cxn modelId="{4B801CB4-B886-4F03-AA3C-E59CDABB6E9E}" srcId="{6DB1B2CF-8F7F-48E8-B316-4F541B751E47}" destId="{8425AB03-CC23-4CC6-B19F-E75B50037949}" srcOrd="0" destOrd="0" parTransId="{588BD7A2-36D3-4804-A2F0-9F040F845888}" sibTransId="{2525E812-FFBF-4AE0-9F0B-6BEE8E0FC25C}"/>
    <dgm:cxn modelId="{1FF8D7DA-4F72-4039-99DF-A1A4D0D7A46E}" type="presOf" srcId="{47CADA67-431D-4A39-90C3-49377E4E8D0E}" destId="{9A767291-DDA8-4969-B07E-792DD0696921}" srcOrd="0" destOrd="0" presId="urn:microsoft.com/office/officeart/2005/8/layout/hierarchy1"/>
    <dgm:cxn modelId="{E69688EB-B5F7-4C9A-A4F2-71036F26D705}" type="presOf" srcId="{8425AB03-CC23-4CC6-B19F-E75B50037949}" destId="{5E41CFB1-1A8F-41E2-BC7B-8085E08AB84A}" srcOrd="0" destOrd="0" presId="urn:microsoft.com/office/officeart/2005/8/layout/hierarchy1"/>
    <dgm:cxn modelId="{0BA2FD66-4145-45E7-98AF-9E10CA0FAE7E}" type="presParOf" srcId="{A9A25A09-315C-47EE-83AE-3A704269701A}" destId="{86E7F2D1-61B9-4661-87F8-3C09670F4865}" srcOrd="0" destOrd="0" presId="urn:microsoft.com/office/officeart/2005/8/layout/hierarchy1"/>
    <dgm:cxn modelId="{32F5BDBC-3E63-423F-B50A-4F72ABAD1F4B}" type="presParOf" srcId="{86E7F2D1-61B9-4661-87F8-3C09670F4865}" destId="{1A49F963-74DA-4DFB-927A-E3A413E36DA4}" srcOrd="0" destOrd="0" presId="urn:microsoft.com/office/officeart/2005/8/layout/hierarchy1"/>
    <dgm:cxn modelId="{746D3B4E-0F8C-473B-8203-FF6B7E66DC1B}" type="presParOf" srcId="{1A49F963-74DA-4DFB-927A-E3A413E36DA4}" destId="{3EC47B98-C2E0-4DE3-A7F3-3F46F1ACF919}" srcOrd="0" destOrd="0" presId="urn:microsoft.com/office/officeart/2005/8/layout/hierarchy1"/>
    <dgm:cxn modelId="{D9513E77-F8B5-416C-87BB-D70045679AD2}" type="presParOf" srcId="{1A49F963-74DA-4DFB-927A-E3A413E36DA4}" destId="{5E41CFB1-1A8F-41E2-BC7B-8085E08AB84A}" srcOrd="1" destOrd="0" presId="urn:microsoft.com/office/officeart/2005/8/layout/hierarchy1"/>
    <dgm:cxn modelId="{E07CF27A-AA45-4E07-A9BF-ED16845DB865}" type="presParOf" srcId="{86E7F2D1-61B9-4661-87F8-3C09670F4865}" destId="{138FF340-94CC-4F33-A3E3-D675F424C184}" srcOrd="1" destOrd="0" presId="urn:microsoft.com/office/officeart/2005/8/layout/hierarchy1"/>
    <dgm:cxn modelId="{99515FAD-C039-49C0-A13F-9604E47C3048}" type="presParOf" srcId="{A9A25A09-315C-47EE-83AE-3A704269701A}" destId="{159EFEEE-E089-45F0-AD87-F544A22C491E}" srcOrd="1" destOrd="0" presId="urn:microsoft.com/office/officeart/2005/8/layout/hierarchy1"/>
    <dgm:cxn modelId="{966A7535-91F6-4E35-A623-99630CFA3D44}" type="presParOf" srcId="{159EFEEE-E089-45F0-AD87-F544A22C491E}" destId="{80963238-5EAE-4E49-899B-344344898799}" srcOrd="0" destOrd="0" presId="urn:microsoft.com/office/officeart/2005/8/layout/hierarchy1"/>
    <dgm:cxn modelId="{0560E4AC-BBEE-4312-BDA8-76B1003D417D}" type="presParOf" srcId="{80963238-5EAE-4E49-899B-344344898799}" destId="{1482A671-0EA7-4FC9-871B-AC14234063D0}" srcOrd="0" destOrd="0" presId="urn:microsoft.com/office/officeart/2005/8/layout/hierarchy1"/>
    <dgm:cxn modelId="{BC257481-368B-4FB1-AB8B-3EC584F8F9DE}" type="presParOf" srcId="{80963238-5EAE-4E49-899B-344344898799}" destId="{0B3A7129-DE14-4849-8779-17345C75A2E8}" srcOrd="1" destOrd="0" presId="urn:microsoft.com/office/officeart/2005/8/layout/hierarchy1"/>
    <dgm:cxn modelId="{1805BC76-BC3D-4817-A112-09DDB26DFA65}" type="presParOf" srcId="{159EFEEE-E089-45F0-AD87-F544A22C491E}" destId="{B5314E97-143F-42A1-851D-4C69237E8113}" srcOrd="1" destOrd="0" presId="urn:microsoft.com/office/officeart/2005/8/layout/hierarchy1"/>
    <dgm:cxn modelId="{EB697D35-D7AB-4684-9D8B-F7BB392480F5}" type="presParOf" srcId="{A9A25A09-315C-47EE-83AE-3A704269701A}" destId="{7D9ACAAE-582D-44CD-B8C1-C609C4013C8A}" srcOrd="2" destOrd="0" presId="urn:microsoft.com/office/officeart/2005/8/layout/hierarchy1"/>
    <dgm:cxn modelId="{75B1C79F-AA6B-4847-ACA9-17049E3712E0}" type="presParOf" srcId="{7D9ACAAE-582D-44CD-B8C1-C609C4013C8A}" destId="{67F92E8D-9969-49E5-A0B0-7A0816A2F14E}" srcOrd="0" destOrd="0" presId="urn:microsoft.com/office/officeart/2005/8/layout/hierarchy1"/>
    <dgm:cxn modelId="{371CF342-C5E1-450E-888E-73B8B3EDDEB0}" type="presParOf" srcId="{67F92E8D-9969-49E5-A0B0-7A0816A2F14E}" destId="{E58444A7-8FFD-4383-A1DA-8569E009944F}" srcOrd="0" destOrd="0" presId="urn:microsoft.com/office/officeart/2005/8/layout/hierarchy1"/>
    <dgm:cxn modelId="{8D13F949-EE14-4E7F-A36F-3764EEB493FA}" type="presParOf" srcId="{67F92E8D-9969-49E5-A0B0-7A0816A2F14E}" destId="{9A767291-DDA8-4969-B07E-792DD0696921}" srcOrd="1" destOrd="0" presId="urn:microsoft.com/office/officeart/2005/8/layout/hierarchy1"/>
    <dgm:cxn modelId="{F8829328-7D70-4CD9-AE72-AB5F076E41E5}" type="presParOf" srcId="{7D9ACAAE-582D-44CD-B8C1-C609C4013C8A}" destId="{A511A78E-7D9A-41F3-9322-FCE6EC07BD6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9A84B0-9F17-4F25-9897-E24BD507A796}"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ADD79B4E-E7AB-4846-B783-39CB85B74318}">
      <dgm:prSet/>
      <dgm:spPr>
        <a:solidFill>
          <a:srgbClr val="66CCFF">
            <a:alpha val="11000"/>
          </a:srgbClr>
        </a:solidFill>
        <a:ln>
          <a:solidFill>
            <a:schemeClr val="accent4">
              <a:shade val="80000"/>
              <a:hueOff val="0"/>
              <a:satOff val="0"/>
              <a:lumOff val="0"/>
            </a:schemeClr>
          </a:solidFill>
        </a:ln>
      </dgm:spPr>
      <dgm:t>
        <a:bodyPr/>
        <a:lstStyle/>
        <a:p>
          <a:r>
            <a:rPr lang="ro-RO" dirty="0">
              <a:latin typeface="Cambria" panose="02040503050406030204" pitchFamily="18" charset="0"/>
              <a:ea typeface="Cambria" panose="02040503050406030204" pitchFamily="18" charset="0"/>
            </a:rPr>
            <a:t>Am comparat performanțele modelelor utilizând metrici specifice, cum ar fi eroarea medie pătratică (MSE - </a:t>
          </a:r>
          <a:r>
            <a:rPr lang="ro-RO" dirty="0" err="1">
              <a:latin typeface="Cambria" panose="02040503050406030204" pitchFamily="18" charset="0"/>
              <a:ea typeface="Cambria" panose="02040503050406030204" pitchFamily="18" charset="0"/>
            </a:rPr>
            <a:t>Mean</a:t>
          </a:r>
          <a:r>
            <a:rPr lang="ro-RO" dirty="0">
              <a:latin typeface="Cambria" panose="02040503050406030204" pitchFamily="18" charset="0"/>
              <a:ea typeface="Cambria" panose="02040503050406030204" pitchFamily="18" charset="0"/>
            </a:rPr>
            <a:t> </a:t>
          </a:r>
          <a:r>
            <a:rPr lang="ro-RO" dirty="0" err="1">
              <a:latin typeface="Cambria" panose="02040503050406030204" pitchFamily="18" charset="0"/>
              <a:ea typeface="Cambria" panose="02040503050406030204" pitchFamily="18" charset="0"/>
            </a:rPr>
            <a:t>Squared</a:t>
          </a:r>
          <a:r>
            <a:rPr lang="ro-RO" dirty="0">
              <a:latin typeface="Cambria" panose="02040503050406030204" pitchFamily="18" charset="0"/>
              <a:ea typeface="Cambria" panose="02040503050406030204" pitchFamily="18" charset="0"/>
            </a:rPr>
            <a:t> </a:t>
          </a:r>
          <a:r>
            <a:rPr lang="ro-RO" dirty="0" err="1">
              <a:latin typeface="Cambria" panose="02040503050406030204" pitchFamily="18" charset="0"/>
              <a:ea typeface="Cambria" panose="02040503050406030204" pitchFamily="18" charset="0"/>
            </a:rPr>
            <a:t>Error</a:t>
          </a:r>
          <a:r>
            <a:rPr lang="ro-RO" dirty="0">
              <a:latin typeface="Cambria" panose="02040503050406030204" pitchFamily="18" charset="0"/>
              <a:ea typeface="Cambria" panose="02040503050406030204" pitchFamily="18" charset="0"/>
            </a:rPr>
            <a:t>) și coeficientul de determinare (R² - </a:t>
          </a:r>
          <a:r>
            <a:rPr lang="ro-RO" dirty="0" err="1">
              <a:latin typeface="Cambria" panose="02040503050406030204" pitchFamily="18" charset="0"/>
              <a:ea typeface="Cambria" panose="02040503050406030204" pitchFamily="18" charset="0"/>
            </a:rPr>
            <a:t>Coefficient</a:t>
          </a:r>
          <a:r>
            <a:rPr lang="ro-RO" dirty="0">
              <a:latin typeface="Cambria" panose="02040503050406030204" pitchFamily="18" charset="0"/>
              <a:ea typeface="Cambria" panose="02040503050406030204" pitchFamily="18" charset="0"/>
            </a:rPr>
            <a:t> of </a:t>
          </a:r>
          <a:r>
            <a:rPr lang="ro-RO" dirty="0" err="1">
              <a:latin typeface="Cambria" panose="02040503050406030204" pitchFamily="18" charset="0"/>
              <a:ea typeface="Cambria" panose="02040503050406030204" pitchFamily="18" charset="0"/>
            </a:rPr>
            <a:t>Determination</a:t>
          </a:r>
          <a:r>
            <a:rPr lang="ro-RO" dirty="0">
              <a:latin typeface="Cambria" panose="02040503050406030204" pitchFamily="18" charset="0"/>
              <a:ea typeface="Cambria" panose="02040503050406030204" pitchFamily="18" charset="0"/>
            </a:rPr>
            <a:t>). </a:t>
          </a:r>
          <a:endParaRPr lang="en-US" dirty="0">
            <a:latin typeface="Cambria" panose="02040503050406030204" pitchFamily="18" charset="0"/>
            <a:ea typeface="Cambria" panose="02040503050406030204" pitchFamily="18" charset="0"/>
          </a:endParaRPr>
        </a:p>
      </dgm:t>
    </dgm:pt>
    <dgm:pt modelId="{9AC6484D-7517-449F-A14E-6F833FC5F467}" type="parTrans" cxnId="{3E8F66E2-7BF4-4E1D-AEDA-5442C920067F}">
      <dgm:prSet/>
      <dgm:spPr/>
      <dgm:t>
        <a:bodyPr/>
        <a:lstStyle/>
        <a:p>
          <a:endParaRPr lang="en-US"/>
        </a:p>
      </dgm:t>
    </dgm:pt>
    <dgm:pt modelId="{FDC75A1E-A631-4E0E-B765-233A76D2F3D9}" type="sibTrans" cxnId="{3E8F66E2-7BF4-4E1D-AEDA-5442C920067F}">
      <dgm:prSet/>
      <dgm:spPr/>
      <dgm:t>
        <a:bodyPr/>
        <a:lstStyle/>
        <a:p>
          <a:endParaRPr lang="en-US"/>
        </a:p>
      </dgm:t>
    </dgm:pt>
    <dgm:pt modelId="{5A51F144-04FE-4A38-B92E-0619E8C353D3}">
      <dgm:prSet/>
      <dgm:spPr>
        <a:solidFill>
          <a:srgbClr val="66CCFF">
            <a:alpha val="9000"/>
          </a:srgbClr>
        </a:solidFill>
      </dgm:spPr>
      <dgm:t>
        <a:bodyPr/>
        <a:lstStyle/>
        <a:p>
          <a:r>
            <a:rPr lang="ro-RO" dirty="0">
              <a:latin typeface="Cambria" panose="02040503050406030204" pitchFamily="18" charset="0"/>
              <a:ea typeface="Cambria" panose="02040503050406030204" pitchFamily="18" charset="0"/>
            </a:rPr>
            <a:t>Modelul </a:t>
          </a:r>
          <a:r>
            <a:rPr lang="ro-RO" dirty="0" err="1">
              <a:latin typeface="Cambria" panose="02040503050406030204" pitchFamily="18" charset="0"/>
              <a:ea typeface="Cambria" panose="02040503050406030204" pitchFamily="18" charset="0"/>
            </a:rPr>
            <a:t>XGBoost</a:t>
          </a:r>
          <a:r>
            <a:rPr lang="ro-RO" dirty="0">
              <a:latin typeface="Cambria" panose="02040503050406030204" pitchFamily="18" charset="0"/>
              <a:ea typeface="Cambria" panose="02040503050406030204" pitchFamily="18" charset="0"/>
            </a:rPr>
            <a:t> s-a dovedit a fi cel mai performant, având cele mai mici erori de predicție.</a:t>
          </a:r>
          <a:endParaRPr lang="en-US" dirty="0">
            <a:latin typeface="Cambria" panose="02040503050406030204" pitchFamily="18" charset="0"/>
            <a:ea typeface="Cambria" panose="02040503050406030204" pitchFamily="18" charset="0"/>
          </a:endParaRPr>
        </a:p>
      </dgm:t>
    </dgm:pt>
    <dgm:pt modelId="{D25F15DF-8F4C-47BA-A055-48B14139DB90}" type="parTrans" cxnId="{BAAC9129-44A5-455E-AFB9-EAC5661D0C01}">
      <dgm:prSet/>
      <dgm:spPr/>
      <dgm:t>
        <a:bodyPr/>
        <a:lstStyle/>
        <a:p>
          <a:endParaRPr lang="en-US"/>
        </a:p>
      </dgm:t>
    </dgm:pt>
    <dgm:pt modelId="{08CC470C-3804-4DC7-831D-3602926049D9}" type="sibTrans" cxnId="{BAAC9129-44A5-455E-AFB9-EAC5661D0C01}">
      <dgm:prSet/>
      <dgm:spPr/>
      <dgm:t>
        <a:bodyPr/>
        <a:lstStyle/>
        <a:p>
          <a:endParaRPr lang="en-US"/>
        </a:p>
      </dgm:t>
    </dgm:pt>
    <dgm:pt modelId="{C80EAC1F-4513-4B21-85FE-24C91395D2E1}">
      <dgm:prSet/>
      <dgm:spPr>
        <a:solidFill>
          <a:srgbClr val="66CCFF">
            <a:alpha val="12000"/>
          </a:srgbClr>
        </a:solidFill>
      </dgm:spPr>
      <dgm:t>
        <a:bodyPr/>
        <a:lstStyle/>
        <a:p>
          <a:r>
            <a:rPr lang="ro-RO" dirty="0">
              <a:latin typeface="Cambria" panose="02040503050406030204" pitchFamily="18" charset="0"/>
              <a:ea typeface="Cambria" panose="02040503050406030204" pitchFamily="18" charset="0"/>
            </a:rPr>
            <a:t>Modelele testate au fost evaluate pe baza capacității lor de a prezice PMV (</a:t>
          </a:r>
          <a:r>
            <a:rPr lang="ro-RO" dirty="0" err="1">
              <a:latin typeface="Cambria" panose="02040503050406030204" pitchFamily="18" charset="0"/>
              <a:ea typeface="Cambria" panose="02040503050406030204" pitchFamily="18" charset="0"/>
            </a:rPr>
            <a:t>Predicted</a:t>
          </a:r>
          <a:r>
            <a:rPr lang="ro-RO" dirty="0">
              <a:latin typeface="Cambria" panose="02040503050406030204" pitchFamily="18" charset="0"/>
              <a:ea typeface="Cambria" panose="02040503050406030204" pitchFamily="18" charset="0"/>
            </a:rPr>
            <a:t> </a:t>
          </a:r>
          <a:r>
            <a:rPr lang="ro-RO" dirty="0" err="1">
              <a:latin typeface="Cambria" panose="02040503050406030204" pitchFamily="18" charset="0"/>
              <a:ea typeface="Cambria" panose="02040503050406030204" pitchFamily="18" charset="0"/>
            </a:rPr>
            <a:t>Mean</a:t>
          </a:r>
          <a:r>
            <a:rPr lang="ro-RO" dirty="0">
              <a:latin typeface="Cambria" panose="02040503050406030204" pitchFamily="18" charset="0"/>
              <a:ea typeface="Cambria" panose="02040503050406030204" pitchFamily="18" charset="0"/>
            </a:rPr>
            <a:t> </a:t>
          </a:r>
          <a:r>
            <a:rPr lang="ro-RO" dirty="0" err="1">
              <a:latin typeface="Cambria" panose="02040503050406030204" pitchFamily="18" charset="0"/>
              <a:ea typeface="Cambria" panose="02040503050406030204" pitchFamily="18" charset="0"/>
            </a:rPr>
            <a:t>Vote</a:t>
          </a:r>
          <a:r>
            <a:rPr lang="ro-RO" dirty="0">
              <a:latin typeface="Cambria" panose="02040503050406030204" pitchFamily="18" charset="0"/>
              <a:ea typeface="Cambria" panose="02040503050406030204" pitchFamily="18" charset="0"/>
            </a:rPr>
            <a:t> - Votul Mediu Prezis), un indicator central pentru măsurarea confortului termic. </a:t>
          </a:r>
          <a:endParaRPr lang="en-US" dirty="0">
            <a:latin typeface="Cambria" panose="02040503050406030204" pitchFamily="18" charset="0"/>
            <a:ea typeface="Cambria" panose="02040503050406030204" pitchFamily="18" charset="0"/>
          </a:endParaRPr>
        </a:p>
      </dgm:t>
    </dgm:pt>
    <dgm:pt modelId="{472EDE0F-DF8B-4230-BE3F-3ACA8A250692}" type="parTrans" cxnId="{CCF71A2D-0C7B-4C9C-B01E-B89AA9833818}">
      <dgm:prSet/>
      <dgm:spPr/>
      <dgm:t>
        <a:bodyPr/>
        <a:lstStyle/>
        <a:p>
          <a:endParaRPr lang="en-US"/>
        </a:p>
      </dgm:t>
    </dgm:pt>
    <dgm:pt modelId="{1FB90E8F-4EA1-4BFF-A1AC-5DB09FC92BB8}" type="sibTrans" cxnId="{CCF71A2D-0C7B-4C9C-B01E-B89AA9833818}">
      <dgm:prSet/>
      <dgm:spPr/>
      <dgm:t>
        <a:bodyPr/>
        <a:lstStyle/>
        <a:p>
          <a:endParaRPr lang="en-US"/>
        </a:p>
      </dgm:t>
    </dgm:pt>
    <dgm:pt modelId="{85CFABC7-6F38-4738-8CCA-EC07F1E019AA}" type="pres">
      <dgm:prSet presAssocID="{569A84B0-9F17-4F25-9897-E24BD507A796}" presName="linear" presStyleCnt="0">
        <dgm:presLayoutVars>
          <dgm:animLvl val="lvl"/>
          <dgm:resizeHandles val="exact"/>
        </dgm:presLayoutVars>
      </dgm:prSet>
      <dgm:spPr/>
    </dgm:pt>
    <dgm:pt modelId="{1D1600A1-E06B-433B-8931-8EAE2E410D18}" type="pres">
      <dgm:prSet presAssocID="{ADD79B4E-E7AB-4846-B783-39CB85B74318}" presName="parentText" presStyleLbl="node1" presStyleIdx="0" presStyleCnt="3">
        <dgm:presLayoutVars>
          <dgm:chMax val="0"/>
          <dgm:bulletEnabled val="1"/>
        </dgm:presLayoutVars>
      </dgm:prSet>
      <dgm:spPr/>
    </dgm:pt>
    <dgm:pt modelId="{7F7C9B75-44D2-48D3-B5A2-ABAE38300AB6}" type="pres">
      <dgm:prSet presAssocID="{FDC75A1E-A631-4E0E-B765-233A76D2F3D9}" presName="spacer" presStyleCnt="0"/>
      <dgm:spPr/>
    </dgm:pt>
    <dgm:pt modelId="{E211D2E0-6DA7-44CA-BF9B-D9AFDE079A2A}" type="pres">
      <dgm:prSet presAssocID="{5A51F144-04FE-4A38-B92E-0619E8C353D3}" presName="parentText" presStyleLbl="node1" presStyleIdx="1" presStyleCnt="3">
        <dgm:presLayoutVars>
          <dgm:chMax val="0"/>
          <dgm:bulletEnabled val="1"/>
        </dgm:presLayoutVars>
      </dgm:prSet>
      <dgm:spPr/>
    </dgm:pt>
    <dgm:pt modelId="{2D0D5FDD-A8B1-4F5E-8BCE-671BD1D4F40F}" type="pres">
      <dgm:prSet presAssocID="{08CC470C-3804-4DC7-831D-3602926049D9}" presName="spacer" presStyleCnt="0"/>
      <dgm:spPr/>
    </dgm:pt>
    <dgm:pt modelId="{4B7F4248-1012-4873-AEE9-428361808962}" type="pres">
      <dgm:prSet presAssocID="{C80EAC1F-4513-4B21-85FE-24C91395D2E1}" presName="parentText" presStyleLbl="node1" presStyleIdx="2" presStyleCnt="3">
        <dgm:presLayoutVars>
          <dgm:chMax val="0"/>
          <dgm:bulletEnabled val="1"/>
        </dgm:presLayoutVars>
      </dgm:prSet>
      <dgm:spPr/>
    </dgm:pt>
  </dgm:ptLst>
  <dgm:cxnLst>
    <dgm:cxn modelId="{35B4A014-01D9-4EB9-B880-5058D17562FB}" type="presOf" srcId="{569A84B0-9F17-4F25-9897-E24BD507A796}" destId="{85CFABC7-6F38-4738-8CCA-EC07F1E019AA}" srcOrd="0" destOrd="0" presId="urn:microsoft.com/office/officeart/2005/8/layout/vList2"/>
    <dgm:cxn modelId="{DD126E16-B69A-434D-997E-6DC2A21189A1}" type="presOf" srcId="{C80EAC1F-4513-4B21-85FE-24C91395D2E1}" destId="{4B7F4248-1012-4873-AEE9-428361808962}" srcOrd="0" destOrd="0" presId="urn:microsoft.com/office/officeart/2005/8/layout/vList2"/>
    <dgm:cxn modelId="{BAAC9129-44A5-455E-AFB9-EAC5661D0C01}" srcId="{569A84B0-9F17-4F25-9897-E24BD507A796}" destId="{5A51F144-04FE-4A38-B92E-0619E8C353D3}" srcOrd="1" destOrd="0" parTransId="{D25F15DF-8F4C-47BA-A055-48B14139DB90}" sibTransId="{08CC470C-3804-4DC7-831D-3602926049D9}"/>
    <dgm:cxn modelId="{CCF71A2D-0C7B-4C9C-B01E-B89AA9833818}" srcId="{569A84B0-9F17-4F25-9897-E24BD507A796}" destId="{C80EAC1F-4513-4B21-85FE-24C91395D2E1}" srcOrd="2" destOrd="0" parTransId="{472EDE0F-DF8B-4230-BE3F-3ACA8A250692}" sibTransId="{1FB90E8F-4EA1-4BFF-A1AC-5DB09FC92BB8}"/>
    <dgm:cxn modelId="{17490364-8AED-478D-843E-EF740E53773B}" type="presOf" srcId="{5A51F144-04FE-4A38-B92E-0619E8C353D3}" destId="{E211D2E0-6DA7-44CA-BF9B-D9AFDE079A2A}" srcOrd="0" destOrd="0" presId="urn:microsoft.com/office/officeart/2005/8/layout/vList2"/>
    <dgm:cxn modelId="{3E8F66E2-7BF4-4E1D-AEDA-5442C920067F}" srcId="{569A84B0-9F17-4F25-9897-E24BD507A796}" destId="{ADD79B4E-E7AB-4846-B783-39CB85B74318}" srcOrd="0" destOrd="0" parTransId="{9AC6484D-7517-449F-A14E-6F833FC5F467}" sibTransId="{FDC75A1E-A631-4E0E-B765-233A76D2F3D9}"/>
    <dgm:cxn modelId="{1EDBABF3-8E52-4B4B-A8D6-460786972580}" type="presOf" srcId="{ADD79B4E-E7AB-4846-B783-39CB85B74318}" destId="{1D1600A1-E06B-433B-8931-8EAE2E410D18}" srcOrd="0" destOrd="0" presId="urn:microsoft.com/office/officeart/2005/8/layout/vList2"/>
    <dgm:cxn modelId="{14E412A5-67AE-4625-8B30-81E28F1E4A23}" type="presParOf" srcId="{85CFABC7-6F38-4738-8CCA-EC07F1E019AA}" destId="{1D1600A1-E06B-433B-8931-8EAE2E410D18}" srcOrd="0" destOrd="0" presId="urn:microsoft.com/office/officeart/2005/8/layout/vList2"/>
    <dgm:cxn modelId="{44D6C660-9A81-489D-A953-ECC4A3D8CD55}" type="presParOf" srcId="{85CFABC7-6F38-4738-8CCA-EC07F1E019AA}" destId="{7F7C9B75-44D2-48D3-B5A2-ABAE38300AB6}" srcOrd="1" destOrd="0" presId="urn:microsoft.com/office/officeart/2005/8/layout/vList2"/>
    <dgm:cxn modelId="{4F888C0E-15EB-4A4C-AECC-EC96A3262798}" type="presParOf" srcId="{85CFABC7-6F38-4738-8CCA-EC07F1E019AA}" destId="{E211D2E0-6DA7-44CA-BF9B-D9AFDE079A2A}" srcOrd="2" destOrd="0" presId="urn:microsoft.com/office/officeart/2005/8/layout/vList2"/>
    <dgm:cxn modelId="{7155B7EA-358D-46C6-8EB5-F2A37B281418}" type="presParOf" srcId="{85CFABC7-6F38-4738-8CCA-EC07F1E019AA}" destId="{2D0D5FDD-A8B1-4F5E-8BCE-671BD1D4F40F}" srcOrd="3" destOrd="0" presId="urn:microsoft.com/office/officeart/2005/8/layout/vList2"/>
    <dgm:cxn modelId="{780AD3F4-5193-4EED-8F9F-FCEE7B014751}" type="presParOf" srcId="{85CFABC7-6F38-4738-8CCA-EC07F1E019AA}" destId="{4B7F4248-1012-4873-AEE9-42836180896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47B98-C2E0-4DE3-A7F3-3F46F1ACF919}">
      <dsp:nvSpPr>
        <dsp:cNvPr id="0" name=""/>
        <dsp:cNvSpPr/>
      </dsp:nvSpPr>
      <dsp:spPr>
        <a:xfrm>
          <a:off x="0" y="851888"/>
          <a:ext cx="3285284" cy="2086155"/>
        </a:xfrm>
        <a:prstGeom prst="roundRect">
          <a:avLst>
            <a:gd name="adj" fmla="val 10000"/>
          </a:avLst>
        </a:prstGeom>
        <a:solidFill>
          <a:schemeClr val="accent2">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1CFB1-1A8F-41E2-BC7B-8085E08AB84A}">
      <dsp:nvSpPr>
        <dsp:cNvPr id="0" name=""/>
        <dsp:cNvSpPr/>
      </dsp:nvSpPr>
      <dsp:spPr>
        <a:xfrm>
          <a:off x="365031" y="1198668"/>
          <a:ext cx="3285284" cy="2086155"/>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a:t>
          </a:r>
          <a:r>
            <a:rPr lang="ro-RO" sz="2100" kern="1200"/>
            <a:t>copul principal al acestui proiect este dezvoltarea unui model predictiv care să estimeze confortul termic al utilizatorilor în funcție de variabilele climatice. </a:t>
          </a:r>
          <a:endParaRPr lang="en-US" sz="2100" kern="1200"/>
        </a:p>
      </dsp:txBody>
      <dsp:txXfrm>
        <a:off x="426132" y="1259769"/>
        <a:ext cx="3163082" cy="1963953"/>
      </dsp:txXfrm>
    </dsp:sp>
    <dsp:sp modelId="{1482A671-0EA7-4FC9-871B-AC14234063D0}">
      <dsp:nvSpPr>
        <dsp:cNvPr id="0" name=""/>
        <dsp:cNvSpPr/>
      </dsp:nvSpPr>
      <dsp:spPr>
        <a:xfrm>
          <a:off x="4015347" y="851888"/>
          <a:ext cx="3285284" cy="2086155"/>
        </a:xfrm>
        <a:prstGeom prst="roundRect">
          <a:avLst>
            <a:gd name="adj" fmla="val 10000"/>
          </a:avLst>
        </a:prstGeom>
        <a:solidFill>
          <a:schemeClr val="accent2">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A7129-DE14-4849-8779-17345C75A2E8}">
      <dsp:nvSpPr>
        <dsp:cNvPr id="0" name=""/>
        <dsp:cNvSpPr/>
      </dsp:nvSpPr>
      <dsp:spPr>
        <a:xfrm>
          <a:off x="4380379" y="1198668"/>
          <a:ext cx="3285284" cy="2086155"/>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o-RO" sz="2100" kern="1200" dirty="0"/>
            <a:t>Am analizat în detaliu factorii care influențează confortul termic și am aplicat diferite tehnici de învățare automată pentru a optimiza performanța modelului. </a:t>
          </a:r>
          <a:endParaRPr lang="en-US" sz="2100" kern="1200" dirty="0"/>
        </a:p>
      </dsp:txBody>
      <dsp:txXfrm>
        <a:off x="4441480" y="1259769"/>
        <a:ext cx="3163082" cy="1963953"/>
      </dsp:txXfrm>
    </dsp:sp>
    <dsp:sp modelId="{E58444A7-8FFD-4383-A1DA-8569E009944F}">
      <dsp:nvSpPr>
        <dsp:cNvPr id="0" name=""/>
        <dsp:cNvSpPr/>
      </dsp:nvSpPr>
      <dsp:spPr>
        <a:xfrm>
          <a:off x="8030695" y="851888"/>
          <a:ext cx="3285284" cy="2086155"/>
        </a:xfrm>
        <a:prstGeom prst="roundRect">
          <a:avLst>
            <a:gd name="adj" fmla="val 10000"/>
          </a:avLst>
        </a:prstGeom>
        <a:solidFill>
          <a:schemeClr val="accent2">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767291-DDA8-4969-B07E-792DD0696921}">
      <dsp:nvSpPr>
        <dsp:cNvPr id="0" name=""/>
        <dsp:cNvSpPr/>
      </dsp:nvSpPr>
      <dsp:spPr>
        <a:xfrm>
          <a:off x="8395727" y="1198668"/>
          <a:ext cx="3285284" cy="2086155"/>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ro-RO" sz="2100" kern="1200"/>
            <a:t>Un alt obiectiv important este reducerea consumului energetic prin ajustarea parametrilor sistemelor HVAC pe baza predicțiilor oferite de modelul nostru.</a:t>
          </a:r>
          <a:endParaRPr lang="en-US" sz="2100" kern="1200"/>
        </a:p>
      </dsp:txBody>
      <dsp:txXfrm>
        <a:off x="8456828" y="1259769"/>
        <a:ext cx="3163082" cy="1963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600A1-E06B-433B-8931-8EAE2E410D18}">
      <dsp:nvSpPr>
        <dsp:cNvPr id="0" name=""/>
        <dsp:cNvSpPr/>
      </dsp:nvSpPr>
      <dsp:spPr>
        <a:xfrm>
          <a:off x="0" y="52819"/>
          <a:ext cx="5072743" cy="1600560"/>
        </a:xfrm>
        <a:prstGeom prst="roundRect">
          <a:avLst/>
        </a:prstGeom>
        <a:solidFill>
          <a:srgbClr val="66CCFF">
            <a:alpha val="11000"/>
          </a:srgbClr>
        </a:solidFill>
        <a:ln w="12700" cap="flat" cmpd="sng" algn="ctr">
          <a:solidFill>
            <a:schemeClr val="accent4">
              <a:shade val="80000"/>
              <a:hueOff val="0"/>
              <a:satOff val="0"/>
              <a:lum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dirty="0">
              <a:latin typeface="Cambria" panose="02040503050406030204" pitchFamily="18" charset="0"/>
              <a:ea typeface="Cambria" panose="02040503050406030204" pitchFamily="18" charset="0"/>
            </a:rPr>
            <a:t>Am comparat performanțele modelelor utilizând metrici specifice, cum ar fi eroarea medie pătratică (MSE - </a:t>
          </a:r>
          <a:r>
            <a:rPr lang="ro-RO" sz="1900" kern="1200" dirty="0" err="1">
              <a:latin typeface="Cambria" panose="02040503050406030204" pitchFamily="18" charset="0"/>
              <a:ea typeface="Cambria" panose="02040503050406030204" pitchFamily="18" charset="0"/>
            </a:rPr>
            <a:t>Mean</a:t>
          </a:r>
          <a:r>
            <a:rPr lang="ro-RO" sz="1900" kern="1200" dirty="0">
              <a:latin typeface="Cambria" panose="02040503050406030204" pitchFamily="18" charset="0"/>
              <a:ea typeface="Cambria" panose="02040503050406030204" pitchFamily="18" charset="0"/>
            </a:rPr>
            <a:t> </a:t>
          </a:r>
          <a:r>
            <a:rPr lang="ro-RO" sz="1900" kern="1200" dirty="0" err="1">
              <a:latin typeface="Cambria" panose="02040503050406030204" pitchFamily="18" charset="0"/>
              <a:ea typeface="Cambria" panose="02040503050406030204" pitchFamily="18" charset="0"/>
            </a:rPr>
            <a:t>Squared</a:t>
          </a:r>
          <a:r>
            <a:rPr lang="ro-RO" sz="1900" kern="1200" dirty="0">
              <a:latin typeface="Cambria" panose="02040503050406030204" pitchFamily="18" charset="0"/>
              <a:ea typeface="Cambria" panose="02040503050406030204" pitchFamily="18" charset="0"/>
            </a:rPr>
            <a:t> </a:t>
          </a:r>
          <a:r>
            <a:rPr lang="ro-RO" sz="1900" kern="1200" dirty="0" err="1">
              <a:latin typeface="Cambria" panose="02040503050406030204" pitchFamily="18" charset="0"/>
              <a:ea typeface="Cambria" panose="02040503050406030204" pitchFamily="18" charset="0"/>
            </a:rPr>
            <a:t>Error</a:t>
          </a:r>
          <a:r>
            <a:rPr lang="ro-RO" sz="1900" kern="1200" dirty="0">
              <a:latin typeface="Cambria" panose="02040503050406030204" pitchFamily="18" charset="0"/>
              <a:ea typeface="Cambria" panose="02040503050406030204" pitchFamily="18" charset="0"/>
            </a:rPr>
            <a:t>) și coeficientul de determinare (R² - </a:t>
          </a:r>
          <a:r>
            <a:rPr lang="ro-RO" sz="1900" kern="1200" dirty="0" err="1">
              <a:latin typeface="Cambria" panose="02040503050406030204" pitchFamily="18" charset="0"/>
              <a:ea typeface="Cambria" panose="02040503050406030204" pitchFamily="18" charset="0"/>
            </a:rPr>
            <a:t>Coefficient</a:t>
          </a:r>
          <a:r>
            <a:rPr lang="ro-RO" sz="1900" kern="1200" dirty="0">
              <a:latin typeface="Cambria" panose="02040503050406030204" pitchFamily="18" charset="0"/>
              <a:ea typeface="Cambria" panose="02040503050406030204" pitchFamily="18" charset="0"/>
            </a:rPr>
            <a:t> of </a:t>
          </a:r>
          <a:r>
            <a:rPr lang="ro-RO" sz="1900" kern="1200" dirty="0" err="1">
              <a:latin typeface="Cambria" panose="02040503050406030204" pitchFamily="18" charset="0"/>
              <a:ea typeface="Cambria" panose="02040503050406030204" pitchFamily="18" charset="0"/>
            </a:rPr>
            <a:t>Determination</a:t>
          </a:r>
          <a:r>
            <a:rPr lang="ro-RO" sz="1900" kern="1200" dirty="0">
              <a:latin typeface="Cambria" panose="02040503050406030204" pitchFamily="18" charset="0"/>
              <a:ea typeface="Cambria" panose="02040503050406030204" pitchFamily="18" charset="0"/>
            </a:rPr>
            <a:t>). </a:t>
          </a:r>
          <a:endParaRPr lang="en-US" sz="1900" kern="1200" dirty="0">
            <a:latin typeface="Cambria" panose="02040503050406030204" pitchFamily="18" charset="0"/>
            <a:ea typeface="Cambria" panose="02040503050406030204" pitchFamily="18" charset="0"/>
          </a:endParaRPr>
        </a:p>
      </dsp:txBody>
      <dsp:txXfrm>
        <a:off x="78133" y="130952"/>
        <a:ext cx="4916477" cy="1444294"/>
      </dsp:txXfrm>
    </dsp:sp>
    <dsp:sp modelId="{E211D2E0-6DA7-44CA-BF9B-D9AFDE079A2A}">
      <dsp:nvSpPr>
        <dsp:cNvPr id="0" name=""/>
        <dsp:cNvSpPr/>
      </dsp:nvSpPr>
      <dsp:spPr>
        <a:xfrm>
          <a:off x="0" y="1708099"/>
          <a:ext cx="5072743" cy="1600560"/>
        </a:xfrm>
        <a:prstGeom prst="roundRect">
          <a:avLst/>
        </a:prstGeom>
        <a:solidFill>
          <a:srgbClr val="66CCFF">
            <a:alpha val="9000"/>
          </a:srgb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dirty="0">
              <a:latin typeface="Cambria" panose="02040503050406030204" pitchFamily="18" charset="0"/>
              <a:ea typeface="Cambria" panose="02040503050406030204" pitchFamily="18" charset="0"/>
            </a:rPr>
            <a:t>Modelul </a:t>
          </a:r>
          <a:r>
            <a:rPr lang="ro-RO" sz="1900" kern="1200" dirty="0" err="1">
              <a:latin typeface="Cambria" panose="02040503050406030204" pitchFamily="18" charset="0"/>
              <a:ea typeface="Cambria" panose="02040503050406030204" pitchFamily="18" charset="0"/>
            </a:rPr>
            <a:t>XGBoost</a:t>
          </a:r>
          <a:r>
            <a:rPr lang="ro-RO" sz="1900" kern="1200" dirty="0">
              <a:latin typeface="Cambria" panose="02040503050406030204" pitchFamily="18" charset="0"/>
              <a:ea typeface="Cambria" panose="02040503050406030204" pitchFamily="18" charset="0"/>
            </a:rPr>
            <a:t> s-a dovedit a fi cel mai performant, având cele mai mici erori de predicție.</a:t>
          </a:r>
          <a:endParaRPr lang="en-US" sz="1900" kern="1200" dirty="0">
            <a:latin typeface="Cambria" panose="02040503050406030204" pitchFamily="18" charset="0"/>
            <a:ea typeface="Cambria" panose="02040503050406030204" pitchFamily="18" charset="0"/>
          </a:endParaRPr>
        </a:p>
      </dsp:txBody>
      <dsp:txXfrm>
        <a:off x="78133" y="1786232"/>
        <a:ext cx="4916477" cy="1444294"/>
      </dsp:txXfrm>
    </dsp:sp>
    <dsp:sp modelId="{4B7F4248-1012-4873-AEE9-428361808962}">
      <dsp:nvSpPr>
        <dsp:cNvPr id="0" name=""/>
        <dsp:cNvSpPr/>
      </dsp:nvSpPr>
      <dsp:spPr>
        <a:xfrm>
          <a:off x="0" y="3363379"/>
          <a:ext cx="5072743" cy="1600560"/>
        </a:xfrm>
        <a:prstGeom prst="roundRect">
          <a:avLst/>
        </a:prstGeom>
        <a:solidFill>
          <a:srgbClr val="66CCFF">
            <a:alpha val="12000"/>
          </a:srgb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dirty="0">
              <a:latin typeface="Cambria" panose="02040503050406030204" pitchFamily="18" charset="0"/>
              <a:ea typeface="Cambria" panose="02040503050406030204" pitchFamily="18" charset="0"/>
            </a:rPr>
            <a:t>Modelele testate au fost evaluate pe baza capacității lor de a prezice PMV (</a:t>
          </a:r>
          <a:r>
            <a:rPr lang="ro-RO" sz="1900" kern="1200" dirty="0" err="1">
              <a:latin typeface="Cambria" panose="02040503050406030204" pitchFamily="18" charset="0"/>
              <a:ea typeface="Cambria" panose="02040503050406030204" pitchFamily="18" charset="0"/>
            </a:rPr>
            <a:t>Predicted</a:t>
          </a:r>
          <a:r>
            <a:rPr lang="ro-RO" sz="1900" kern="1200" dirty="0">
              <a:latin typeface="Cambria" panose="02040503050406030204" pitchFamily="18" charset="0"/>
              <a:ea typeface="Cambria" panose="02040503050406030204" pitchFamily="18" charset="0"/>
            </a:rPr>
            <a:t> </a:t>
          </a:r>
          <a:r>
            <a:rPr lang="ro-RO" sz="1900" kern="1200" dirty="0" err="1">
              <a:latin typeface="Cambria" panose="02040503050406030204" pitchFamily="18" charset="0"/>
              <a:ea typeface="Cambria" panose="02040503050406030204" pitchFamily="18" charset="0"/>
            </a:rPr>
            <a:t>Mean</a:t>
          </a:r>
          <a:r>
            <a:rPr lang="ro-RO" sz="1900" kern="1200" dirty="0">
              <a:latin typeface="Cambria" panose="02040503050406030204" pitchFamily="18" charset="0"/>
              <a:ea typeface="Cambria" panose="02040503050406030204" pitchFamily="18" charset="0"/>
            </a:rPr>
            <a:t> </a:t>
          </a:r>
          <a:r>
            <a:rPr lang="ro-RO" sz="1900" kern="1200" dirty="0" err="1">
              <a:latin typeface="Cambria" panose="02040503050406030204" pitchFamily="18" charset="0"/>
              <a:ea typeface="Cambria" panose="02040503050406030204" pitchFamily="18" charset="0"/>
            </a:rPr>
            <a:t>Vote</a:t>
          </a:r>
          <a:r>
            <a:rPr lang="ro-RO" sz="1900" kern="1200" dirty="0">
              <a:latin typeface="Cambria" panose="02040503050406030204" pitchFamily="18" charset="0"/>
              <a:ea typeface="Cambria" panose="02040503050406030204" pitchFamily="18" charset="0"/>
            </a:rPr>
            <a:t> - Votul Mediu Prezis), un indicator central pentru măsurarea confortului termic. </a:t>
          </a:r>
          <a:endParaRPr lang="en-US" sz="1900" kern="1200" dirty="0">
            <a:latin typeface="Cambria" panose="02040503050406030204" pitchFamily="18" charset="0"/>
            <a:ea typeface="Cambria" panose="02040503050406030204" pitchFamily="18" charset="0"/>
          </a:endParaRPr>
        </a:p>
      </dsp:txBody>
      <dsp:txXfrm>
        <a:off x="78133" y="3441512"/>
        <a:ext cx="4916477" cy="14442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B37FE-91E5-4984-A612-A9DCE6DD87EC}" type="datetimeFigureOut">
              <a:rPr lang="ro-RO" smtClean="0"/>
              <a:t>03.02.2025</a:t>
            </a:fld>
            <a:endParaRPr lang="ro-RO"/>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98A57-2F58-4DBD-B53F-3AA23BE2A1F6}" type="slidenum">
              <a:rPr lang="ro-RO" smtClean="0"/>
              <a:t>‹#›</a:t>
            </a:fld>
            <a:endParaRPr lang="ro-RO"/>
          </a:p>
        </p:txBody>
      </p:sp>
    </p:spTree>
    <p:extLst>
      <p:ext uri="{BB962C8B-B14F-4D97-AF65-F5344CB8AC3E}">
        <p14:creationId xmlns:p14="http://schemas.microsoft.com/office/powerpoint/2010/main" val="383394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4F598A57-2F58-4DBD-B53F-3AA23BE2A1F6}" type="slidenum">
              <a:rPr lang="ro-RO" smtClean="0"/>
              <a:t>5</a:t>
            </a:fld>
            <a:endParaRPr lang="ro-RO"/>
          </a:p>
        </p:txBody>
      </p:sp>
    </p:spTree>
    <p:extLst>
      <p:ext uri="{BB962C8B-B14F-4D97-AF65-F5344CB8AC3E}">
        <p14:creationId xmlns:p14="http://schemas.microsoft.com/office/powerpoint/2010/main" val="1657486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4F598A57-2F58-4DBD-B53F-3AA23BE2A1F6}" type="slidenum">
              <a:rPr lang="ro-RO" smtClean="0"/>
              <a:t>9</a:t>
            </a:fld>
            <a:endParaRPr lang="ro-RO"/>
          </a:p>
        </p:txBody>
      </p:sp>
    </p:spTree>
    <p:extLst>
      <p:ext uri="{BB962C8B-B14F-4D97-AF65-F5344CB8AC3E}">
        <p14:creationId xmlns:p14="http://schemas.microsoft.com/office/powerpoint/2010/main" val="1310844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065035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6576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34923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2/3/2025</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3197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78408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6550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46536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33631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27497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6462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2/3/2025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41596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2/3/2025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925892905"/>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17" r:id="rId6"/>
    <p:sldLayoutId id="2147483913" r:id="rId7"/>
    <p:sldLayoutId id="2147483914" r:id="rId8"/>
    <p:sldLayoutId id="2147483915" r:id="rId9"/>
    <p:sldLayoutId id="2147483916" r:id="rId10"/>
    <p:sldLayoutId id="2147483918"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21297" y="-4974"/>
            <a:ext cx="9470703"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74927"/>
              <a:gd name="connsiteX1" fmla="*/ 4584879 w 4584879"/>
              <a:gd name="connsiteY1" fmla="*/ 0 h 6874927"/>
              <a:gd name="connsiteX2" fmla="*/ 3135315 w 4584879"/>
              <a:gd name="connsiteY2" fmla="*/ 6874927 h 6874927"/>
              <a:gd name="connsiteX3" fmla="*/ 0 w 4584879"/>
              <a:gd name="connsiteY3" fmla="*/ 6863976 h 6874927"/>
              <a:gd name="connsiteX4" fmla="*/ 0 w 4584879"/>
              <a:gd name="connsiteY4" fmla="*/ 0 h 6874927"/>
              <a:gd name="connsiteX0" fmla="*/ 0 w 4339037"/>
              <a:gd name="connsiteY0" fmla="*/ 0 h 6874927"/>
              <a:gd name="connsiteX1" fmla="*/ 4339037 w 4339037"/>
              <a:gd name="connsiteY1" fmla="*/ 0 h 6874927"/>
              <a:gd name="connsiteX2" fmla="*/ 3135315 w 4339037"/>
              <a:gd name="connsiteY2" fmla="*/ 6874927 h 6874927"/>
              <a:gd name="connsiteX3" fmla="*/ 0 w 4339037"/>
              <a:gd name="connsiteY3" fmla="*/ 6863976 h 6874927"/>
              <a:gd name="connsiteX4" fmla="*/ 0 w 4339037"/>
              <a:gd name="connsiteY4" fmla="*/ 0 h 6874927"/>
              <a:gd name="connsiteX0" fmla="*/ 0 w 4339037"/>
              <a:gd name="connsiteY0" fmla="*/ 0 h 6874927"/>
              <a:gd name="connsiteX1" fmla="*/ 4339037 w 4339037"/>
              <a:gd name="connsiteY1" fmla="*/ 0 h 6874927"/>
              <a:gd name="connsiteX2" fmla="*/ 3325969 w 4339037"/>
              <a:gd name="connsiteY2" fmla="*/ 6874927 h 6874927"/>
              <a:gd name="connsiteX3" fmla="*/ 0 w 4339037"/>
              <a:gd name="connsiteY3" fmla="*/ 6863976 h 6874927"/>
              <a:gd name="connsiteX4" fmla="*/ 0 w 4339037"/>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037" h="6874927">
                <a:moveTo>
                  <a:pt x="0" y="0"/>
                </a:moveTo>
                <a:lnTo>
                  <a:pt x="4339037" y="0"/>
                </a:lnTo>
                <a:lnTo>
                  <a:pt x="3325969"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u 1">
            <a:extLst>
              <a:ext uri="{FF2B5EF4-FFF2-40B4-BE49-F238E27FC236}">
                <a16:creationId xmlns:a16="http://schemas.microsoft.com/office/drawing/2014/main" id="{37779F03-BB9B-42CD-4F96-E4DA8C3D3D72}"/>
              </a:ext>
            </a:extLst>
          </p:cNvPr>
          <p:cNvSpPr>
            <a:spLocks noGrp="1"/>
          </p:cNvSpPr>
          <p:nvPr>
            <p:ph type="ctrTitle"/>
          </p:nvPr>
        </p:nvSpPr>
        <p:spPr>
          <a:xfrm>
            <a:off x="7368598" y="731129"/>
            <a:ext cx="4302786" cy="3544265"/>
          </a:xfrm>
        </p:spPr>
        <p:txBody>
          <a:bodyPr>
            <a:normAutofit/>
          </a:bodyPr>
          <a:lstStyle/>
          <a:p>
            <a:r>
              <a:rPr lang="pt-BR" sz="4000" b="1" i="0" dirty="0">
                <a:latin typeface="Cambria" panose="02040503050406030204" pitchFamily="18" charset="0"/>
                <a:ea typeface="Cambria" panose="02040503050406030204" pitchFamily="18" charset="0"/>
              </a:rPr>
              <a:t>Modelarea confortului termic pentru optimizarea sistemelor HVAC</a:t>
            </a:r>
            <a:endParaRPr lang="ro-RO" sz="4000" b="1" i="0" dirty="0">
              <a:latin typeface="Cambria" panose="02040503050406030204" pitchFamily="18" charset="0"/>
              <a:ea typeface="Cambria" panose="02040503050406030204" pitchFamily="18" charset="0"/>
            </a:endParaRPr>
          </a:p>
        </p:txBody>
      </p:sp>
      <p:sp>
        <p:nvSpPr>
          <p:cNvPr id="3" name="Subtitlu 2">
            <a:extLst>
              <a:ext uri="{FF2B5EF4-FFF2-40B4-BE49-F238E27FC236}">
                <a16:creationId xmlns:a16="http://schemas.microsoft.com/office/drawing/2014/main" id="{F4AFF850-7567-FFB0-E7C9-31CA31F1E357}"/>
              </a:ext>
            </a:extLst>
          </p:cNvPr>
          <p:cNvSpPr>
            <a:spLocks noGrp="1"/>
          </p:cNvSpPr>
          <p:nvPr>
            <p:ph type="subTitle" idx="1"/>
          </p:nvPr>
        </p:nvSpPr>
        <p:spPr>
          <a:xfrm>
            <a:off x="7368598" y="5006522"/>
            <a:ext cx="4066321" cy="1000125"/>
          </a:xfrm>
        </p:spPr>
        <p:txBody>
          <a:bodyPr>
            <a:noAutofit/>
          </a:bodyPr>
          <a:lstStyle/>
          <a:p>
            <a:pPr algn="l">
              <a:lnSpc>
                <a:spcPct val="110000"/>
              </a:lnSpc>
            </a:pPr>
            <a:r>
              <a:rPr lang="ro-RO" sz="1600" b="0" dirty="0">
                <a:latin typeface="Cambria" panose="02040503050406030204" pitchFamily="18" charset="0"/>
                <a:ea typeface="Cambria" panose="02040503050406030204" pitchFamily="18" charset="0"/>
              </a:rPr>
              <a:t>Student: Domide Maria</a:t>
            </a:r>
            <a:endParaRPr lang="en-US" sz="1600" b="0" dirty="0">
              <a:latin typeface="Cambria" panose="02040503050406030204" pitchFamily="18" charset="0"/>
              <a:ea typeface="Cambria" panose="02040503050406030204" pitchFamily="18" charset="0"/>
            </a:endParaRPr>
          </a:p>
          <a:p>
            <a:pPr algn="l">
              <a:lnSpc>
                <a:spcPct val="110000"/>
              </a:lnSpc>
            </a:pPr>
            <a:r>
              <a:rPr lang="it-IT" sz="1600" b="0" dirty="0">
                <a:latin typeface="Cambria" panose="02040503050406030204" pitchFamily="18" charset="0"/>
                <a:ea typeface="Cambria" panose="02040503050406030204" pitchFamily="18" charset="0"/>
              </a:rPr>
              <a:t>Disciplina: Sisteme bazate pe Cunoaștere</a:t>
            </a:r>
            <a:endParaRPr lang="ro-RO" sz="1600" b="0" dirty="0">
              <a:latin typeface="Cambria" panose="02040503050406030204" pitchFamily="18" charset="0"/>
              <a:ea typeface="Cambria" panose="02040503050406030204" pitchFamily="18" charset="0"/>
            </a:endParaRPr>
          </a:p>
        </p:txBody>
      </p:sp>
      <p:cxnSp>
        <p:nvCxnSpPr>
          <p:cNvPr id="56" name="Straight Connector 55">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478306"/>
            <a:ext cx="4049486" cy="33916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81798" y="8966"/>
            <a:ext cx="658529" cy="686098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 name="Imagine 7" descr="O imagine care conține text, de interior, fereastră, mobilă&#10;&#10;Descriere generată automat">
            <a:extLst>
              <a:ext uri="{FF2B5EF4-FFF2-40B4-BE49-F238E27FC236}">
                <a16:creationId xmlns:a16="http://schemas.microsoft.com/office/drawing/2014/main" id="{6B23DEEF-50F6-E02B-E76A-4B8B24C5AFB2}"/>
              </a:ext>
            </a:extLst>
          </p:cNvPr>
          <p:cNvPicPr>
            <a:picLocks noChangeAspect="1"/>
          </p:cNvPicPr>
          <p:nvPr/>
        </p:nvPicPr>
        <p:blipFill>
          <a:blip r:embed="rId2"/>
          <a:srcRect l="10159"/>
          <a:stretch/>
        </p:blipFill>
        <p:spPr>
          <a:xfrm>
            <a:off x="631685" y="533400"/>
            <a:ext cx="5979833" cy="5791200"/>
          </a:xfrm>
          <a:prstGeom prst="rect">
            <a:avLst/>
          </a:prstGeom>
        </p:spPr>
      </p:pic>
      <p:sp>
        <p:nvSpPr>
          <p:cNvPr id="5" name="AutoShape 2" descr="A modern office building equipped with an intelligent HVAC system. The image should highlight temperature and airflow control using a digital touchscreen interface. Include real-time data analytics on a transparent screen overlay, showing energy efficiency and thermal comfort indicators. The environment should be sleek, futuristic, and convey sustainability and innovation.">
            <a:extLst>
              <a:ext uri="{FF2B5EF4-FFF2-40B4-BE49-F238E27FC236}">
                <a16:creationId xmlns:a16="http://schemas.microsoft.com/office/drawing/2014/main" id="{8057B0F9-B48E-2ECC-6C1C-47F6BAA4D8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Tree>
    <p:extLst>
      <p:ext uri="{BB962C8B-B14F-4D97-AF65-F5344CB8AC3E}">
        <p14:creationId xmlns:p14="http://schemas.microsoft.com/office/powerpoint/2010/main" val="576821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6F3FA2E-1F37-D419-79E2-EAC4A25E0C5D}"/>
              </a:ext>
            </a:extLst>
          </p:cNvPr>
          <p:cNvSpPr>
            <a:spLocks noGrp="1"/>
          </p:cNvSpPr>
          <p:nvPr>
            <p:ph type="title"/>
          </p:nvPr>
        </p:nvSpPr>
        <p:spPr>
          <a:xfrm>
            <a:off x="152400" y="250373"/>
            <a:ext cx="9906000" cy="1382156"/>
          </a:xfrm>
        </p:spPr>
        <p:txBody>
          <a:bodyPr/>
          <a:lstStyle/>
          <a:p>
            <a:r>
              <a:rPr lang="en-US" b="1" i="0" dirty="0">
                <a:latin typeface="Cambria" panose="02040503050406030204" pitchFamily="18" charset="0"/>
                <a:ea typeface="Cambria" panose="02040503050406030204" pitchFamily="18" charset="0"/>
              </a:rPr>
              <a:t>6.</a:t>
            </a:r>
            <a:r>
              <a:rPr lang="ro-RO" b="1" i="0" dirty="0">
                <a:latin typeface="Cambria" panose="02040503050406030204" pitchFamily="18" charset="0"/>
                <a:ea typeface="Cambria" panose="02040503050406030204" pitchFamily="18" charset="0"/>
              </a:rPr>
              <a:t>Evaluarea Modelelor</a:t>
            </a:r>
            <a:br>
              <a:rPr lang="ro-RO" b="1" i="0" dirty="0">
                <a:latin typeface="Cambria" panose="02040503050406030204" pitchFamily="18" charset="0"/>
                <a:ea typeface="Cambria" panose="02040503050406030204" pitchFamily="18" charset="0"/>
              </a:rPr>
            </a:br>
            <a:endParaRPr lang="ro-RO" i="0" dirty="0">
              <a:latin typeface="Cambria" panose="02040503050406030204" pitchFamily="18" charset="0"/>
              <a:ea typeface="Cambria" panose="02040503050406030204" pitchFamily="18" charset="0"/>
            </a:endParaRPr>
          </a:p>
        </p:txBody>
      </p:sp>
      <p:sp>
        <p:nvSpPr>
          <p:cNvPr id="6" name="CasetăText 5">
            <a:extLst>
              <a:ext uri="{FF2B5EF4-FFF2-40B4-BE49-F238E27FC236}">
                <a16:creationId xmlns:a16="http://schemas.microsoft.com/office/drawing/2014/main" id="{A155D92C-2DA6-5124-9A0F-87F47DA80118}"/>
              </a:ext>
            </a:extLst>
          </p:cNvPr>
          <p:cNvSpPr txBox="1"/>
          <p:nvPr/>
        </p:nvSpPr>
        <p:spPr>
          <a:xfrm>
            <a:off x="7162802" y="4603111"/>
            <a:ext cx="4833258" cy="1631216"/>
          </a:xfrm>
          <a:prstGeom prst="rect">
            <a:avLst/>
          </a:prstGeom>
          <a:noFill/>
        </p:spPr>
        <p:txBody>
          <a:bodyPr wrap="square" rtlCol="0">
            <a:spAutoFit/>
          </a:bodyPr>
          <a:lstStyle/>
          <a:p>
            <a:r>
              <a:rPr lang="ro-RO" sz="2000" dirty="0">
                <a:latin typeface="Cambria" panose="02040503050406030204" pitchFamily="18" charset="0"/>
                <a:ea typeface="Cambria" panose="02040503050406030204" pitchFamily="18" charset="0"/>
              </a:rPr>
              <a:t>Analiza importanței caracteristicilor a arătat că cele mai relevante variabile pentru predicția PMV sunt SET (Temperatura Efectivă Standard) și PPD (Procentul Prezis de Nemulțumiți).</a:t>
            </a:r>
            <a:endParaRPr lang="ro-RO" sz="2000" dirty="0"/>
          </a:p>
        </p:txBody>
      </p:sp>
      <p:pic>
        <p:nvPicPr>
          <p:cNvPr id="7" name="Picture 253" descr="O imagine care conține captură de ecran, text, software, Software multimedia&#10;&#10;Descriere generată automat">
            <a:extLst>
              <a:ext uri="{FF2B5EF4-FFF2-40B4-BE49-F238E27FC236}">
                <a16:creationId xmlns:a16="http://schemas.microsoft.com/office/drawing/2014/main" id="{4C6FABAB-7062-8D5A-B7C2-FA30497CEC5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927" t="23058" r="11817" b="20878"/>
          <a:stretch/>
        </p:blipFill>
        <p:spPr bwMode="auto">
          <a:xfrm>
            <a:off x="6128658" y="952337"/>
            <a:ext cx="5649685" cy="3152656"/>
          </a:xfrm>
          <a:prstGeom prst="rect">
            <a:avLst/>
          </a:prstGeom>
          <a:ln>
            <a:noFill/>
          </a:ln>
          <a:extLst>
            <a:ext uri="{53640926-AAD7-44D8-BBD7-CCE9431645EC}">
              <a14:shadowObscured xmlns:a14="http://schemas.microsoft.com/office/drawing/2010/main"/>
            </a:ext>
          </a:extLst>
        </p:spPr>
      </p:pic>
      <p:sp>
        <p:nvSpPr>
          <p:cNvPr id="15" name="Text Box 2">
            <a:extLst>
              <a:ext uri="{FF2B5EF4-FFF2-40B4-BE49-F238E27FC236}">
                <a16:creationId xmlns:a16="http://schemas.microsoft.com/office/drawing/2014/main" id="{F3F6C3B5-CFAD-E2C6-CAAE-B4C435CAD095}"/>
              </a:ext>
            </a:extLst>
          </p:cNvPr>
          <p:cNvSpPr txBox="1">
            <a:spLocks noChangeArrowheads="1"/>
          </p:cNvSpPr>
          <p:nvPr/>
        </p:nvSpPr>
        <p:spPr bwMode="auto">
          <a:xfrm>
            <a:off x="6327503" y="4228957"/>
            <a:ext cx="5567680" cy="25019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indent="367030" algn="ctr">
              <a:spcAft>
                <a:spcPts val="1000"/>
              </a:spcAft>
            </a:pP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Figura </a:t>
            </a:r>
            <a:r>
              <a:rPr lang="en-US" sz="1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6</a:t>
            </a: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Importanța</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Caracteristicilor</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în</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XGBoost</a:t>
            </a:r>
            <a:b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br>
            <a:endPar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p:txBody>
      </p:sp>
      <p:graphicFrame>
        <p:nvGraphicFramePr>
          <p:cNvPr id="17" name="CasetăText 13">
            <a:extLst>
              <a:ext uri="{FF2B5EF4-FFF2-40B4-BE49-F238E27FC236}">
                <a16:creationId xmlns:a16="http://schemas.microsoft.com/office/drawing/2014/main" id="{5F7D63B9-61A6-1A21-8043-F2E59E9F34D4}"/>
              </a:ext>
            </a:extLst>
          </p:cNvPr>
          <p:cNvGraphicFramePr/>
          <p:nvPr>
            <p:extLst>
              <p:ext uri="{D42A27DB-BD31-4B8C-83A1-F6EECF244321}">
                <p14:modId xmlns:p14="http://schemas.microsoft.com/office/powerpoint/2010/main" val="213626931"/>
              </p:ext>
            </p:extLst>
          </p:nvPr>
        </p:nvGraphicFramePr>
        <p:xfrm>
          <a:off x="598713" y="1136257"/>
          <a:ext cx="5072743" cy="5016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3328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D16DE02-C2C8-477C-9FD7-70A983BD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3AF29F-D5EC-4489-BF8F-3B356C597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60173A01-F891-430E-B39E-483E711B20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0363E9-7CD0-497E-88D7-9401364903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CCD4B14-FFCC-4CE5-BC9D-DF47AA1AD7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5DED734-54E5-48ED-AEE6-165F24827C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CasetăText 5">
            <a:extLst>
              <a:ext uri="{FF2B5EF4-FFF2-40B4-BE49-F238E27FC236}">
                <a16:creationId xmlns:a16="http://schemas.microsoft.com/office/drawing/2014/main" id="{28E92AF7-564C-AA49-22E3-2670683989B7}"/>
              </a:ext>
            </a:extLst>
          </p:cNvPr>
          <p:cNvSpPr txBox="1"/>
          <p:nvPr/>
        </p:nvSpPr>
        <p:spPr>
          <a:xfrm>
            <a:off x="274320" y="578773"/>
            <a:ext cx="10919609" cy="109286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400" b="1" cap="all" dirty="0">
                <a:solidFill>
                  <a:schemeClr val="tx2"/>
                </a:solidFill>
                <a:latin typeface="Cambria" panose="02040503050406030204" pitchFamily="18" charset="0"/>
                <a:ea typeface="Cambria" panose="02040503050406030204" pitchFamily="18" charset="0"/>
                <a:cs typeface="+mj-cs"/>
              </a:rPr>
              <a:t>7.Performanța </a:t>
            </a:r>
            <a:r>
              <a:rPr lang="en-US" sz="3400" b="1" cap="all" dirty="0" err="1">
                <a:solidFill>
                  <a:schemeClr val="tx2"/>
                </a:solidFill>
                <a:latin typeface="Cambria" panose="02040503050406030204" pitchFamily="18" charset="0"/>
                <a:ea typeface="Cambria" panose="02040503050406030204" pitchFamily="18" charset="0"/>
                <a:cs typeface="+mj-cs"/>
              </a:rPr>
              <a:t>Modelelor</a:t>
            </a:r>
            <a:r>
              <a:rPr lang="en-US" sz="3400" b="1" cap="all" dirty="0">
                <a:solidFill>
                  <a:schemeClr val="tx2"/>
                </a:solidFill>
                <a:latin typeface="Cambria" panose="02040503050406030204" pitchFamily="18" charset="0"/>
                <a:ea typeface="Cambria" panose="02040503050406030204" pitchFamily="18" charset="0"/>
                <a:cs typeface="+mj-cs"/>
              </a:rPr>
              <a:t> Predictive</a:t>
            </a:r>
          </a:p>
        </p:txBody>
      </p:sp>
      <p:cxnSp>
        <p:nvCxnSpPr>
          <p:cNvPr id="46" name="Straight Connector 41">
            <a:extLst>
              <a:ext uri="{FF2B5EF4-FFF2-40B4-BE49-F238E27FC236}">
                <a16:creationId xmlns:a16="http://schemas.microsoft.com/office/drawing/2014/main" id="{34222167-616B-448F-A79B-219A4FD3DD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7" name="CasetăText 46">
            <a:extLst>
              <a:ext uri="{FF2B5EF4-FFF2-40B4-BE49-F238E27FC236}">
                <a16:creationId xmlns:a16="http://schemas.microsoft.com/office/drawing/2014/main" id="{D07A78C1-B448-CAD2-8AA6-CFD6B85D12FA}"/>
              </a:ext>
            </a:extLst>
          </p:cNvPr>
          <p:cNvSpPr txBox="1"/>
          <p:nvPr/>
        </p:nvSpPr>
        <p:spPr>
          <a:xfrm>
            <a:off x="274320" y="2255776"/>
            <a:ext cx="7056830" cy="4068824"/>
          </a:xfrm>
          <a:prstGeom prst="rect">
            <a:avLst/>
          </a:prstGeom>
        </p:spPr>
        <p:txBody>
          <a:bodyPr vert="horz" lIns="91440" tIns="45720" rIns="91440" bIns="45720" rtlCol="0" anchor="ctr">
            <a:noAutofit/>
          </a:bodyPr>
          <a:lstStyle/>
          <a:p>
            <a:pPr>
              <a:lnSpc>
                <a:spcPct val="90000"/>
              </a:lnSpc>
              <a:spcAft>
                <a:spcPts val="600"/>
              </a:spcAft>
              <a:buSzPct val="80000"/>
            </a:pPr>
            <a:r>
              <a:rPr lang="en-US" sz="2000" dirty="0">
                <a:solidFill>
                  <a:schemeClr val="tx2"/>
                </a:solidFill>
                <a:latin typeface="Cambria" panose="02040503050406030204" pitchFamily="18" charset="0"/>
                <a:ea typeface="Cambria" panose="02040503050406030204" pitchFamily="18" charset="0"/>
              </a:rPr>
              <a:t>      Din </a:t>
            </a:r>
            <a:r>
              <a:rPr lang="en-US" sz="2000" dirty="0" err="1">
                <a:solidFill>
                  <a:schemeClr val="tx2"/>
                </a:solidFill>
                <a:latin typeface="Cambria" panose="02040503050406030204" pitchFamily="18" charset="0"/>
                <a:ea typeface="Cambria" panose="02040503050406030204" pitchFamily="18" charset="0"/>
              </a:rPr>
              <a:t>tabelul</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atașat</a:t>
            </a:r>
            <a:r>
              <a:rPr lang="en-US" sz="2000" dirty="0">
                <a:solidFill>
                  <a:schemeClr val="tx2"/>
                </a:solidFill>
                <a:latin typeface="Cambria" panose="02040503050406030204" pitchFamily="18" charset="0"/>
                <a:ea typeface="Cambria" panose="02040503050406030204" pitchFamily="18" charset="0"/>
              </a:rPr>
              <a:t>, se </a:t>
            </a:r>
            <a:r>
              <a:rPr lang="en-US" sz="2000" dirty="0" err="1">
                <a:solidFill>
                  <a:schemeClr val="tx2"/>
                </a:solidFill>
                <a:latin typeface="Cambria" panose="02040503050406030204" pitchFamily="18" charset="0"/>
                <a:ea typeface="Cambria" panose="02040503050406030204" pitchFamily="18" charset="0"/>
              </a:rPr>
              <a:t>poate</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observa</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că</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XGBoost</a:t>
            </a:r>
            <a:r>
              <a:rPr lang="en-US" sz="2000" dirty="0">
                <a:solidFill>
                  <a:schemeClr val="tx2"/>
                </a:solidFill>
                <a:latin typeface="Cambria" panose="02040503050406030204" pitchFamily="18" charset="0"/>
                <a:ea typeface="Cambria" panose="02040503050406030204" pitchFamily="18" charset="0"/>
              </a:rPr>
              <a:t> a </a:t>
            </a:r>
            <a:r>
              <a:rPr lang="en-US" sz="2000" dirty="0" err="1">
                <a:solidFill>
                  <a:schemeClr val="tx2"/>
                </a:solidFill>
                <a:latin typeface="Cambria" panose="02040503050406030204" pitchFamily="18" charset="0"/>
                <a:ea typeface="Cambria" panose="02040503050406030204" pitchFamily="18" charset="0"/>
              </a:rPr>
              <a:t>obținut</a:t>
            </a:r>
            <a:r>
              <a:rPr lang="en-US" sz="2000" dirty="0">
                <a:solidFill>
                  <a:schemeClr val="tx2"/>
                </a:solidFill>
                <a:latin typeface="Cambria" panose="02040503050406030204" pitchFamily="18" charset="0"/>
                <a:ea typeface="Cambria" panose="02040503050406030204" pitchFamily="18" charset="0"/>
              </a:rPr>
              <a:t> cel </a:t>
            </a:r>
            <a:r>
              <a:rPr lang="en-US" sz="2000" dirty="0" err="1">
                <a:solidFill>
                  <a:schemeClr val="tx2"/>
                </a:solidFill>
                <a:latin typeface="Cambria" panose="02040503050406030204" pitchFamily="18" charset="0"/>
                <a:ea typeface="Cambria" panose="02040503050406030204" pitchFamily="18" charset="0"/>
              </a:rPr>
              <a:t>mai</a:t>
            </a:r>
            <a:r>
              <a:rPr lang="en-US" sz="2000" dirty="0">
                <a:solidFill>
                  <a:schemeClr val="tx2"/>
                </a:solidFill>
                <a:latin typeface="Cambria" panose="02040503050406030204" pitchFamily="18" charset="0"/>
                <a:ea typeface="Cambria" panose="02040503050406030204" pitchFamily="18" charset="0"/>
              </a:rPr>
              <a:t> mic MSE =0.0039 </a:t>
            </a:r>
            <a:r>
              <a:rPr lang="en-US" sz="2000" dirty="0" err="1">
                <a:solidFill>
                  <a:schemeClr val="tx2"/>
                </a:solidFill>
                <a:latin typeface="Cambria" panose="02040503050406030204" pitchFamily="18" charset="0"/>
                <a:ea typeface="Cambria" panose="02040503050406030204" pitchFamily="18" charset="0"/>
              </a:rPr>
              <a:t>și</a:t>
            </a:r>
            <a:r>
              <a:rPr lang="en-US" sz="2000" dirty="0">
                <a:solidFill>
                  <a:schemeClr val="tx2"/>
                </a:solidFill>
                <a:latin typeface="Cambria" panose="02040503050406030204" pitchFamily="18" charset="0"/>
                <a:ea typeface="Cambria" panose="02040503050406030204" pitchFamily="18" charset="0"/>
              </a:rPr>
              <a:t> cel </a:t>
            </a:r>
            <a:r>
              <a:rPr lang="en-US" sz="2000" dirty="0" err="1">
                <a:solidFill>
                  <a:schemeClr val="tx2"/>
                </a:solidFill>
                <a:latin typeface="Cambria" panose="02040503050406030204" pitchFamily="18" charset="0"/>
                <a:ea typeface="Cambria" panose="02040503050406030204" pitchFamily="18" charset="0"/>
              </a:rPr>
              <a:t>mai</a:t>
            </a:r>
            <a:r>
              <a:rPr lang="en-US" sz="2000" dirty="0">
                <a:solidFill>
                  <a:schemeClr val="tx2"/>
                </a:solidFill>
                <a:latin typeface="Cambria" panose="02040503050406030204" pitchFamily="18" charset="0"/>
                <a:ea typeface="Cambria" panose="02040503050406030204" pitchFamily="18" charset="0"/>
              </a:rPr>
              <a:t> mare </a:t>
            </a:r>
            <a:r>
              <a:rPr lang="en-US" sz="2000" dirty="0" err="1">
                <a:solidFill>
                  <a:schemeClr val="tx2"/>
                </a:solidFill>
                <a:latin typeface="Cambria" panose="02040503050406030204" pitchFamily="18" charset="0"/>
                <a:ea typeface="Cambria" panose="02040503050406030204" pitchFamily="18" charset="0"/>
              </a:rPr>
              <a:t>coeficient</a:t>
            </a:r>
            <a:r>
              <a:rPr lang="en-US" sz="2000" dirty="0">
                <a:solidFill>
                  <a:schemeClr val="tx2"/>
                </a:solidFill>
                <a:latin typeface="Cambria" panose="02040503050406030204" pitchFamily="18" charset="0"/>
                <a:ea typeface="Cambria" panose="02040503050406030204" pitchFamily="18" charset="0"/>
              </a:rPr>
              <a:t> de </a:t>
            </a:r>
            <a:r>
              <a:rPr lang="en-US" sz="2000" dirty="0" err="1">
                <a:solidFill>
                  <a:schemeClr val="tx2"/>
                </a:solidFill>
                <a:latin typeface="Cambria" panose="02040503050406030204" pitchFamily="18" charset="0"/>
                <a:ea typeface="Cambria" panose="02040503050406030204" pitchFamily="18" charset="0"/>
              </a:rPr>
              <a:t>determinare</a:t>
            </a:r>
            <a:r>
              <a:rPr lang="en-US" sz="2000" dirty="0">
                <a:solidFill>
                  <a:schemeClr val="tx2"/>
                </a:solidFill>
                <a:latin typeface="Cambria" panose="02040503050406030204" pitchFamily="18" charset="0"/>
                <a:ea typeface="Cambria" panose="02040503050406030204" pitchFamily="18" charset="0"/>
              </a:rPr>
              <a:t> R² =0.9956 ,</a:t>
            </a:r>
            <a:r>
              <a:rPr lang="en-US" sz="2000" dirty="0" err="1">
                <a:solidFill>
                  <a:schemeClr val="tx2"/>
                </a:solidFill>
                <a:latin typeface="Cambria" panose="02040503050406030204" pitchFamily="18" charset="0"/>
                <a:ea typeface="Cambria" panose="02040503050406030204" pitchFamily="18" charset="0"/>
              </a:rPr>
              <a:t>ceea</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ce</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confirmă</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performanța</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sa</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superioară</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în</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predicția</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confortului</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termic</a:t>
            </a:r>
            <a:r>
              <a:rPr lang="en-US" sz="2000" dirty="0">
                <a:solidFill>
                  <a:schemeClr val="tx2"/>
                </a:solidFill>
                <a:latin typeface="Cambria" panose="02040503050406030204" pitchFamily="18" charset="0"/>
                <a:ea typeface="Cambria" panose="02040503050406030204" pitchFamily="18" charset="0"/>
              </a:rPr>
              <a:t>.</a:t>
            </a:r>
          </a:p>
          <a:p>
            <a:pPr marL="800100" lvl="1" indent="-228600">
              <a:lnSpc>
                <a:spcPct val="90000"/>
              </a:lnSpc>
              <a:spcAft>
                <a:spcPts val="600"/>
              </a:spcAft>
              <a:buSzPct val="80000"/>
              <a:buFont typeface="Arial" panose="020B0604020202020204" pitchFamily="34" charset="0"/>
              <a:buChar char="•"/>
            </a:pPr>
            <a:r>
              <a:rPr lang="en-US" sz="2000" dirty="0">
                <a:solidFill>
                  <a:schemeClr val="tx2"/>
                </a:solidFill>
                <a:latin typeface="Cambria" panose="02040503050406030204" pitchFamily="18" charset="0"/>
                <a:ea typeface="Cambria" panose="02040503050406030204" pitchFamily="18" charset="0"/>
              </a:rPr>
              <a:t> MSE </a:t>
            </a:r>
            <a:r>
              <a:rPr lang="en-US" sz="2000" dirty="0" err="1">
                <a:solidFill>
                  <a:schemeClr val="tx2"/>
                </a:solidFill>
                <a:latin typeface="Cambria" panose="02040503050406030204" pitchFamily="18" charset="0"/>
                <a:ea typeface="Cambria" panose="02040503050406030204" pitchFamily="18" charset="0"/>
              </a:rPr>
              <a:t>indică</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cât</a:t>
            </a:r>
            <a:r>
              <a:rPr lang="en-US" sz="2000" dirty="0">
                <a:solidFill>
                  <a:schemeClr val="tx2"/>
                </a:solidFill>
                <a:latin typeface="Cambria" panose="02040503050406030204" pitchFamily="18" charset="0"/>
                <a:ea typeface="Cambria" panose="02040503050406030204" pitchFamily="18" charset="0"/>
              </a:rPr>
              <a:t> de </a:t>
            </a:r>
            <a:r>
              <a:rPr lang="en-US" sz="2000" dirty="0" err="1">
                <a:solidFill>
                  <a:schemeClr val="tx2"/>
                </a:solidFill>
                <a:latin typeface="Cambria" panose="02040503050406030204" pitchFamily="18" charset="0"/>
                <a:ea typeface="Cambria" panose="02040503050406030204" pitchFamily="18" charset="0"/>
              </a:rPr>
              <a:t>departe</a:t>
            </a:r>
            <a:r>
              <a:rPr lang="en-US" sz="2000" dirty="0">
                <a:solidFill>
                  <a:schemeClr val="tx2"/>
                </a:solidFill>
                <a:latin typeface="Cambria" panose="02040503050406030204" pitchFamily="18" charset="0"/>
                <a:ea typeface="Cambria" panose="02040503050406030204" pitchFamily="18" charset="0"/>
              </a:rPr>
              <a:t> sunt </a:t>
            </a:r>
            <a:r>
              <a:rPr lang="en-US" sz="2000" dirty="0" err="1">
                <a:solidFill>
                  <a:schemeClr val="tx2"/>
                </a:solidFill>
                <a:latin typeface="Cambria" panose="02040503050406030204" pitchFamily="18" charset="0"/>
                <a:ea typeface="Cambria" panose="02040503050406030204" pitchFamily="18" charset="0"/>
              </a:rPr>
              <a:t>predicțiile</a:t>
            </a:r>
            <a:r>
              <a:rPr lang="en-US" sz="2000" dirty="0">
                <a:solidFill>
                  <a:schemeClr val="tx2"/>
                </a:solidFill>
                <a:latin typeface="Cambria" panose="02040503050406030204" pitchFamily="18" charset="0"/>
                <a:ea typeface="Cambria" panose="02040503050406030204" pitchFamily="18" charset="0"/>
              </a:rPr>
              <a:t> de </a:t>
            </a:r>
            <a:r>
              <a:rPr lang="en-US" sz="2000" dirty="0" err="1">
                <a:solidFill>
                  <a:schemeClr val="tx2"/>
                </a:solidFill>
                <a:latin typeface="Cambria" panose="02040503050406030204" pitchFamily="18" charset="0"/>
                <a:ea typeface="Cambria" panose="02040503050406030204" pitchFamily="18" charset="0"/>
              </a:rPr>
              <a:t>valorile</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reale</a:t>
            </a:r>
            <a:r>
              <a:rPr lang="en-US" sz="2000" dirty="0">
                <a:solidFill>
                  <a:schemeClr val="tx2"/>
                </a:solidFill>
                <a:latin typeface="Cambria" panose="02040503050406030204" pitchFamily="18" charset="0"/>
                <a:ea typeface="Cambria" panose="02040503050406030204" pitchFamily="18" charset="0"/>
              </a:rPr>
              <a:t>, un MSE </a:t>
            </a:r>
            <a:r>
              <a:rPr lang="en-US" sz="2000" dirty="0" err="1">
                <a:solidFill>
                  <a:schemeClr val="tx2"/>
                </a:solidFill>
                <a:latin typeface="Cambria" panose="02040503050406030204" pitchFamily="18" charset="0"/>
                <a:ea typeface="Cambria" panose="02040503050406030204" pitchFamily="18" charset="0"/>
              </a:rPr>
              <a:t>mai</a:t>
            </a:r>
            <a:r>
              <a:rPr lang="en-US" sz="2000" dirty="0">
                <a:solidFill>
                  <a:schemeClr val="tx2"/>
                </a:solidFill>
                <a:latin typeface="Cambria" panose="02040503050406030204" pitchFamily="18" charset="0"/>
                <a:ea typeface="Cambria" panose="02040503050406030204" pitchFamily="18" charset="0"/>
              </a:rPr>
              <a:t> mic </a:t>
            </a:r>
            <a:r>
              <a:rPr lang="en-US" sz="2000" dirty="0" err="1">
                <a:solidFill>
                  <a:schemeClr val="tx2"/>
                </a:solidFill>
                <a:latin typeface="Cambria" panose="02040503050406030204" pitchFamily="18" charset="0"/>
                <a:ea typeface="Cambria" panose="02040503050406030204" pitchFamily="18" charset="0"/>
              </a:rPr>
              <a:t>semnalând</a:t>
            </a:r>
            <a:r>
              <a:rPr lang="en-US" sz="2000" dirty="0">
                <a:solidFill>
                  <a:schemeClr val="tx2"/>
                </a:solidFill>
                <a:latin typeface="Cambria" panose="02040503050406030204" pitchFamily="18" charset="0"/>
                <a:ea typeface="Cambria" panose="02040503050406030204" pitchFamily="18" charset="0"/>
              </a:rPr>
              <a:t> o </a:t>
            </a:r>
            <a:r>
              <a:rPr lang="en-US" sz="2000" dirty="0" err="1">
                <a:solidFill>
                  <a:schemeClr val="tx2"/>
                </a:solidFill>
                <a:latin typeface="Cambria" panose="02040503050406030204" pitchFamily="18" charset="0"/>
                <a:ea typeface="Cambria" panose="02040503050406030204" pitchFamily="18" charset="0"/>
              </a:rPr>
              <a:t>performanță</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mai</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bună</a:t>
            </a:r>
            <a:r>
              <a:rPr lang="en-US" sz="2000" dirty="0">
                <a:solidFill>
                  <a:schemeClr val="tx2"/>
                </a:solidFill>
                <a:latin typeface="Cambria" panose="02040503050406030204" pitchFamily="18" charset="0"/>
                <a:ea typeface="Cambria" panose="02040503050406030204" pitchFamily="18" charset="0"/>
              </a:rPr>
              <a:t>. </a:t>
            </a:r>
          </a:p>
          <a:p>
            <a:pPr marL="800100" lvl="1" indent="-228600">
              <a:lnSpc>
                <a:spcPct val="90000"/>
              </a:lnSpc>
              <a:spcAft>
                <a:spcPts val="600"/>
              </a:spcAft>
              <a:buSzPct val="80000"/>
              <a:buFont typeface="Arial" panose="020B0604020202020204" pitchFamily="34" charset="0"/>
              <a:buChar char="•"/>
            </a:pPr>
            <a:r>
              <a:rPr lang="en-US" sz="2000" dirty="0">
                <a:solidFill>
                  <a:schemeClr val="tx2"/>
                </a:solidFill>
                <a:latin typeface="Cambria" panose="02040503050406030204" pitchFamily="18" charset="0"/>
                <a:ea typeface="Cambria" panose="02040503050406030204" pitchFamily="18" charset="0"/>
              </a:rPr>
              <a:t>R² </a:t>
            </a:r>
            <a:r>
              <a:rPr lang="en-US" sz="2000" dirty="0" err="1">
                <a:solidFill>
                  <a:schemeClr val="tx2"/>
                </a:solidFill>
                <a:latin typeface="Cambria" panose="02040503050406030204" pitchFamily="18" charset="0"/>
                <a:ea typeface="Cambria" panose="02040503050406030204" pitchFamily="18" charset="0"/>
              </a:rPr>
              <a:t>măsoară</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procentul</a:t>
            </a:r>
            <a:r>
              <a:rPr lang="en-US" sz="2000" dirty="0">
                <a:solidFill>
                  <a:schemeClr val="tx2"/>
                </a:solidFill>
                <a:latin typeface="Cambria" panose="02040503050406030204" pitchFamily="18" charset="0"/>
                <a:ea typeface="Cambria" panose="02040503050406030204" pitchFamily="18" charset="0"/>
              </a:rPr>
              <a:t> de </a:t>
            </a:r>
            <a:r>
              <a:rPr lang="en-US" sz="2000" dirty="0" err="1">
                <a:solidFill>
                  <a:schemeClr val="tx2"/>
                </a:solidFill>
                <a:latin typeface="Cambria" panose="02040503050406030204" pitchFamily="18" charset="0"/>
                <a:ea typeface="Cambria" panose="02040503050406030204" pitchFamily="18" charset="0"/>
              </a:rPr>
              <a:t>variație</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explicată</a:t>
            </a:r>
            <a:r>
              <a:rPr lang="en-US" sz="2000" dirty="0">
                <a:solidFill>
                  <a:schemeClr val="tx2"/>
                </a:solidFill>
                <a:latin typeface="Cambria" panose="02040503050406030204" pitchFamily="18" charset="0"/>
                <a:ea typeface="Cambria" panose="02040503050406030204" pitchFamily="18" charset="0"/>
              </a:rPr>
              <a:t> de model, </a:t>
            </a:r>
            <a:r>
              <a:rPr lang="en-US" sz="2000" dirty="0" err="1">
                <a:solidFill>
                  <a:schemeClr val="tx2"/>
                </a:solidFill>
                <a:latin typeface="Cambria" panose="02040503050406030204" pitchFamily="18" charset="0"/>
                <a:ea typeface="Cambria" panose="02040503050406030204" pitchFamily="18" charset="0"/>
              </a:rPr>
              <a:t>iar</a:t>
            </a:r>
            <a:r>
              <a:rPr lang="en-US" sz="2000" dirty="0">
                <a:solidFill>
                  <a:schemeClr val="tx2"/>
                </a:solidFill>
                <a:latin typeface="Cambria" panose="02040503050406030204" pitchFamily="18" charset="0"/>
                <a:ea typeface="Cambria" panose="02040503050406030204" pitchFamily="18" charset="0"/>
              </a:rPr>
              <a:t> o </a:t>
            </a:r>
            <a:r>
              <a:rPr lang="en-US" sz="2000" dirty="0" err="1">
                <a:solidFill>
                  <a:schemeClr val="tx2"/>
                </a:solidFill>
                <a:latin typeface="Cambria" panose="02040503050406030204" pitchFamily="18" charset="0"/>
                <a:ea typeface="Cambria" panose="02040503050406030204" pitchFamily="18" charset="0"/>
              </a:rPr>
              <a:t>valoare</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apropiată</a:t>
            </a:r>
            <a:r>
              <a:rPr lang="en-US" sz="2000" dirty="0">
                <a:solidFill>
                  <a:schemeClr val="tx2"/>
                </a:solidFill>
                <a:latin typeface="Cambria" panose="02040503050406030204" pitchFamily="18" charset="0"/>
                <a:ea typeface="Cambria" panose="02040503050406030204" pitchFamily="18" charset="0"/>
              </a:rPr>
              <a:t> de 1 </a:t>
            </a:r>
            <a:r>
              <a:rPr lang="en-US" sz="2000" dirty="0" err="1">
                <a:solidFill>
                  <a:schemeClr val="tx2"/>
                </a:solidFill>
                <a:latin typeface="Cambria" panose="02040503050406030204" pitchFamily="18" charset="0"/>
                <a:ea typeface="Cambria" panose="02040503050406030204" pitchFamily="18" charset="0"/>
              </a:rPr>
              <a:t>reflectă</a:t>
            </a:r>
            <a:r>
              <a:rPr lang="en-US" sz="2000" dirty="0">
                <a:solidFill>
                  <a:schemeClr val="tx2"/>
                </a:solidFill>
                <a:latin typeface="Cambria" panose="02040503050406030204" pitchFamily="18" charset="0"/>
                <a:ea typeface="Cambria" panose="02040503050406030204" pitchFamily="18" charset="0"/>
              </a:rPr>
              <a:t> o </a:t>
            </a:r>
            <a:r>
              <a:rPr lang="en-US" sz="2000" dirty="0" err="1">
                <a:solidFill>
                  <a:schemeClr val="tx2"/>
                </a:solidFill>
                <a:latin typeface="Cambria" panose="02040503050406030204" pitchFamily="18" charset="0"/>
                <a:ea typeface="Cambria" panose="02040503050406030204" pitchFamily="18" charset="0"/>
              </a:rPr>
              <a:t>predicție</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precisă</a:t>
            </a:r>
            <a:r>
              <a:rPr lang="en-US" sz="2000" dirty="0">
                <a:solidFill>
                  <a:schemeClr val="tx2"/>
                </a:solidFill>
                <a:latin typeface="Cambria" panose="02040503050406030204" pitchFamily="18" charset="0"/>
                <a:ea typeface="Cambria" panose="02040503050406030204" pitchFamily="18" charset="0"/>
              </a:rPr>
              <a:t>.</a:t>
            </a:r>
          </a:p>
          <a:p>
            <a:pPr indent="-228600">
              <a:lnSpc>
                <a:spcPct val="90000"/>
              </a:lnSpc>
              <a:spcAft>
                <a:spcPts val="600"/>
              </a:spcAft>
              <a:buSzPct val="80000"/>
              <a:buFont typeface="Arial" panose="020B0604020202020204" pitchFamily="34" charset="0"/>
              <a:buChar char="•"/>
            </a:pPr>
            <a:endParaRPr lang="en-US" sz="2000" dirty="0">
              <a:solidFill>
                <a:schemeClr val="tx2"/>
              </a:solidFill>
              <a:latin typeface="Cambria" panose="02040503050406030204" pitchFamily="18" charset="0"/>
              <a:ea typeface="Cambria" panose="02040503050406030204" pitchFamily="18" charset="0"/>
            </a:endParaRPr>
          </a:p>
          <a:p>
            <a:pPr>
              <a:lnSpc>
                <a:spcPct val="90000"/>
              </a:lnSpc>
              <a:spcAft>
                <a:spcPts val="600"/>
              </a:spcAft>
              <a:buSzPct val="80000"/>
            </a:pP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Aceste</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rezultate</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subliniază</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relevanța</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utilizării</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XGBoost</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pentru</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optimizarea</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parametrilor</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sistemelor</a:t>
            </a:r>
            <a:r>
              <a:rPr lang="en-US" sz="2000" dirty="0">
                <a:solidFill>
                  <a:schemeClr val="tx2"/>
                </a:solidFill>
                <a:latin typeface="Cambria" panose="02040503050406030204" pitchFamily="18" charset="0"/>
                <a:ea typeface="Cambria" panose="02040503050406030204" pitchFamily="18" charset="0"/>
              </a:rPr>
              <a:t> HVAC, </a:t>
            </a:r>
            <a:r>
              <a:rPr lang="en-US" sz="2000" dirty="0" err="1">
                <a:solidFill>
                  <a:schemeClr val="tx2"/>
                </a:solidFill>
                <a:latin typeface="Cambria" panose="02040503050406030204" pitchFamily="18" charset="0"/>
                <a:ea typeface="Cambria" panose="02040503050406030204" pitchFamily="18" charset="0"/>
              </a:rPr>
              <a:t>în</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funcție</a:t>
            </a:r>
            <a:r>
              <a:rPr lang="en-US" sz="2000" dirty="0">
                <a:solidFill>
                  <a:schemeClr val="tx2"/>
                </a:solidFill>
                <a:latin typeface="Cambria" panose="02040503050406030204" pitchFamily="18" charset="0"/>
                <a:ea typeface="Cambria" panose="02040503050406030204" pitchFamily="18" charset="0"/>
              </a:rPr>
              <a:t> de </a:t>
            </a:r>
            <a:r>
              <a:rPr lang="en-US" sz="2000" dirty="0" err="1">
                <a:solidFill>
                  <a:schemeClr val="tx2"/>
                </a:solidFill>
                <a:latin typeface="Cambria" panose="02040503050406030204" pitchFamily="18" charset="0"/>
                <a:ea typeface="Cambria" panose="02040503050406030204" pitchFamily="18" charset="0"/>
              </a:rPr>
              <a:t>percepția</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confortului</a:t>
            </a:r>
            <a:r>
              <a:rPr lang="en-US" sz="2000" dirty="0">
                <a:solidFill>
                  <a:schemeClr val="tx2"/>
                </a:solidFill>
                <a:latin typeface="Cambria" panose="02040503050406030204" pitchFamily="18" charset="0"/>
                <a:ea typeface="Cambria" panose="02040503050406030204" pitchFamily="18" charset="0"/>
              </a:rPr>
              <a:t> </a:t>
            </a:r>
            <a:r>
              <a:rPr lang="en-US" sz="2000" dirty="0" err="1">
                <a:solidFill>
                  <a:schemeClr val="tx2"/>
                </a:solidFill>
                <a:latin typeface="Cambria" panose="02040503050406030204" pitchFamily="18" charset="0"/>
                <a:ea typeface="Cambria" panose="02040503050406030204" pitchFamily="18" charset="0"/>
              </a:rPr>
              <a:t>termic</a:t>
            </a:r>
            <a:r>
              <a:rPr lang="en-US" sz="2000" dirty="0">
                <a:solidFill>
                  <a:schemeClr val="tx2"/>
                </a:solidFill>
                <a:latin typeface="Cambria" panose="02040503050406030204" pitchFamily="18" charset="0"/>
                <a:ea typeface="Cambria" panose="02040503050406030204" pitchFamily="18" charset="0"/>
              </a:rPr>
              <a:t> (PMV - Predicted Mean Vote)</a:t>
            </a:r>
          </a:p>
        </p:txBody>
      </p:sp>
      <p:graphicFrame>
        <p:nvGraphicFramePr>
          <p:cNvPr id="4" name="Tabel 3">
            <a:extLst>
              <a:ext uri="{FF2B5EF4-FFF2-40B4-BE49-F238E27FC236}">
                <a16:creationId xmlns:a16="http://schemas.microsoft.com/office/drawing/2014/main" id="{83BBB18B-2D2B-EB3B-D146-8ECB140D712D}"/>
              </a:ext>
            </a:extLst>
          </p:cNvPr>
          <p:cNvGraphicFramePr>
            <a:graphicFrameLocks noGrp="1"/>
          </p:cNvGraphicFramePr>
          <p:nvPr>
            <p:extLst>
              <p:ext uri="{D42A27DB-BD31-4B8C-83A1-F6EECF244321}">
                <p14:modId xmlns:p14="http://schemas.microsoft.com/office/powerpoint/2010/main" val="3281549468"/>
              </p:ext>
            </p:extLst>
          </p:nvPr>
        </p:nvGraphicFramePr>
        <p:xfrm>
          <a:off x="7521974" y="2601875"/>
          <a:ext cx="4136628" cy="3579378"/>
        </p:xfrm>
        <a:graphic>
          <a:graphicData uri="http://schemas.openxmlformats.org/drawingml/2006/table">
            <a:tbl>
              <a:tblPr firstRow="1" firstCol="1" bandRow="1">
                <a:solidFill>
                  <a:srgbClr val="F7F7F7"/>
                </a:solidFill>
                <a:tableStyleId>{5C22544A-7EE6-4342-B048-85BDC9FD1C3A}</a:tableStyleId>
              </a:tblPr>
              <a:tblGrid>
                <a:gridCol w="1383796">
                  <a:extLst>
                    <a:ext uri="{9D8B030D-6E8A-4147-A177-3AD203B41FA5}">
                      <a16:colId xmlns:a16="http://schemas.microsoft.com/office/drawing/2014/main" val="760978802"/>
                    </a:ext>
                  </a:extLst>
                </a:gridCol>
                <a:gridCol w="1230001">
                  <a:extLst>
                    <a:ext uri="{9D8B030D-6E8A-4147-A177-3AD203B41FA5}">
                      <a16:colId xmlns:a16="http://schemas.microsoft.com/office/drawing/2014/main" val="1022086636"/>
                    </a:ext>
                  </a:extLst>
                </a:gridCol>
                <a:gridCol w="1522831">
                  <a:extLst>
                    <a:ext uri="{9D8B030D-6E8A-4147-A177-3AD203B41FA5}">
                      <a16:colId xmlns:a16="http://schemas.microsoft.com/office/drawing/2014/main" val="2377400562"/>
                    </a:ext>
                  </a:extLst>
                </a:gridCol>
              </a:tblGrid>
              <a:tr h="643940">
                <a:tc>
                  <a:txBody>
                    <a:bodyPr/>
                    <a:lstStyle/>
                    <a:p>
                      <a:pPr marL="0" marR="0" indent="367030" algn="ctr"/>
                      <a:r>
                        <a:rPr lang="en-US" sz="1100" b="1" cap="all" spc="60">
                          <a:solidFill>
                            <a:schemeClr val="tx1"/>
                          </a:solidFill>
                          <a:effectLst/>
                          <a:latin typeface="Cambria" panose="02040503050406030204" pitchFamily="18" charset="0"/>
                          <a:ea typeface="Cambria" panose="02040503050406030204" pitchFamily="18" charset="0"/>
                        </a:rPr>
                        <a:t>Model</a:t>
                      </a:r>
                      <a:endParaRPr lang="ro-RO" sz="1100" b="1" cap="all" spc="6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130528" marR="130528" marT="130528" marB="130528">
                    <a:lnL w="12700" cmpd="sng">
                      <a:noFill/>
                    </a:lnL>
                    <a:lnR w="12700" cmpd="sng">
                      <a:noFill/>
                    </a:lnR>
                    <a:lnT w="12700" cmpd="sng">
                      <a:noFill/>
                    </a:lnT>
                    <a:lnB w="38100" cmpd="sng">
                      <a:noFill/>
                    </a:lnB>
                    <a:noFill/>
                  </a:tcPr>
                </a:tc>
                <a:tc>
                  <a:txBody>
                    <a:bodyPr/>
                    <a:lstStyle/>
                    <a:p>
                      <a:pPr marL="0" marR="0" indent="457200"/>
                      <a:r>
                        <a:rPr lang="en-US" sz="1100" b="1" cap="all" spc="60">
                          <a:solidFill>
                            <a:schemeClr val="tx1"/>
                          </a:solidFill>
                          <a:effectLst/>
                          <a:latin typeface="Cambria" panose="02040503050406030204" pitchFamily="18" charset="0"/>
                          <a:ea typeface="Cambria" panose="02040503050406030204" pitchFamily="18" charset="0"/>
                        </a:rPr>
                        <a:t>       MSE</a:t>
                      </a:r>
                      <a:endParaRPr lang="ro-RO" sz="1100" b="1" cap="all" spc="6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130528" marR="130528" marT="130528" marB="130528">
                    <a:lnL w="12700" cmpd="sng">
                      <a:noFill/>
                    </a:lnL>
                    <a:lnR w="12700" cmpd="sng">
                      <a:noFill/>
                    </a:lnR>
                    <a:lnT w="12700" cmpd="sng">
                      <a:noFill/>
                    </a:lnT>
                    <a:lnB w="38100" cmpd="sng">
                      <a:noFill/>
                    </a:lnB>
                    <a:noFill/>
                  </a:tcPr>
                </a:tc>
                <a:tc>
                  <a:txBody>
                    <a:bodyPr/>
                    <a:lstStyle/>
                    <a:p>
                      <a:pPr marL="0" marR="0" indent="367030" algn="ctr"/>
                      <a:r>
                        <a:rPr lang="en-US" sz="1100" b="1" cap="all" spc="60">
                          <a:solidFill>
                            <a:schemeClr val="tx1"/>
                          </a:solidFill>
                          <a:effectLst/>
                          <a:latin typeface="Cambria" panose="02040503050406030204" pitchFamily="18" charset="0"/>
                          <a:ea typeface="Cambria" panose="02040503050406030204" pitchFamily="18" charset="0"/>
                        </a:rPr>
                        <a:t>R² Score / Acuratețe</a:t>
                      </a:r>
                      <a:endParaRPr lang="ro-RO" sz="1100" b="1" cap="all" spc="6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130528" marR="130528" marT="130528" marB="130528">
                    <a:lnL w="12700" cmpd="sng">
                      <a:noFill/>
                    </a:lnL>
                    <a:lnR w="12700" cmpd="sng">
                      <a:noFill/>
                    </a:lnR>
                    <a:lnT w="12700" cmpd="sng">
                      <a:noFill/>
                    </a:lnT>
                    <a:lnB w="38100" cmpd="sng">
                      <a:noFill/>
                    </a:lnB>
                    <a:noFill/>
                  </a:tcPr>
                </a:tc>
                <a:extLst>
                  <a:ext uri="{0D108BD9-81ED-4DB2-BD59-A6C34878D82A}">
                    <a16:rowId xmlns:a16="http://schemas.microsoft.com/office/drawing/2014/main" val="2411584575"/>
                  </a:ext>
                </a:extLst>
              </a:tr>
              <a:tr h="469902">
                <a:tc>
                  <a:txBody>
                    <a:bodyPr/>
                    <a:lstStyle/>
                    <a:p>
                      <a:pPr marL="0" marR="0" indent="367030" algn="ctr"/>
                      <a:r>
                        <a:rPr lang="en-US" sz="1100" b="1" cap="none" spc="0">
                          <a:solidFill>
                            <a:schemeClr val="tx1"/>
                          </a:solidFill>
                          <a:effectLst/>
                          <a:latin typeface="Cambria" panose="02040503050406030204" pitchFamily="18" charset="0"/>
                          <a:ea typeface="Cambria" panose="02040503050406030204" pitchFamily="18" charset="0"/>
                        </a:rPr>
                        <a:t>Linear Regression</a:t>
                      </a:r>
                      <a:endParaRPr lang="ro-RO" sz="1100" b="1"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indent="367030" algn="ctr"/>
                      <a:r>
                        <a:rPr lang="en-US" sz="1500" b="0" cap="none" spc="0">
                          <a:solidFill>
                            <a:schemeClr val="tx1"/>
                          </a:solidFill>
                          <a:effectLst/>
                          <a:latin typeface="Cambria" panose="02040503050406030204" pitchFamily="18" charset="0"/>
                          <a:ea typeface="Cambria" panose="02040503050406030204" pitchFamily="18" charset="0"/>
                        </a:rPr>
                        <a:t>0.0554</a:t>
                      </a:r>
                      <a:endParaRPr lang="ro-RO" sz="1500" b="0"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indent="367030" algn="ctr"/>
                      <a:r>
                        <a:rPr lang="en-US" sz="1500" b="0" cap="none" spc="0">
                          <a:solidFill>
                            <a:schemeClr val="tx1"/>
                          </a:solidFill>
                          <a:effectLst/>
                          <a:latin typeface="Cambria" panose="02040503050406030204" pitchFamily="18" charset="0"/>
                          <a:ea typeface="Cambria" panose="02040503050406030204" pitchFamily="18" charset="0"/>
                        </a:rPr>
                        <a:t>0.9391</a:t>
                      </a:r>
                      <a:endParaRPr lang="ro-RO" sz="1500" b="0"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3911060676"/>
                  </a:ext>
                </a:extLst>
              </a:tr>
              <a:tr h="585928">
                <a:tc>
                  <a:txBody>
                    <a:bodyPr/>
                    <a:lstStyle/>
                    <a:p>
                      <a:pPr marL="0" marR="0" indent="367030" algn="ctr"/>
                      <a:r>
                        <a:rPr lang="en-US" sz="1100" b="1" cap="none" spc="0">
                          <a:solidFill>
                            <a:schemeClr val="tx1"/>
                          </a:solidFill>
                          <a:effectLst/>
                          <a:latin typeface="Cambria" panose="02040503050406030204" pitchFamily="18" charset="0"/>
                          <a:ea typeface="Cambria" panose="02040503050406030204" pitchFamily="18" charset="0"/>
                        </a:rPr>
                        <a:t>Logistic Regression</a:t>
                      </a:r>
                      <a:endParaRPr lang="ro-RO" sz="1100" b="1"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indent="367030" algn="ctr"/>
                      <a:r>
                        <a:rPr lang="en-US" sz="1500" b="0" cap="none" spc="0" dirty="0">
                          <a:solidFill>
                            <a:schemeClr val="tx1"/>
                          </a:solidFill>
                          <a:effectLst/>
                          <a:latin typeface="Cambria" panose="02040503050406030204" pitchFamily="18" charset="0"/>
                          <a:ea typeface="Cambria" panose="02040503050406030204" pitchFamily="18" charset="0"/>
                        </a:rPr>
                        <a:t>N/A</a:t>
                      </a:r>
                      <a:endParaRPr lang="ro-RO" sz="1500" b="0" cap="none" spc="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indent="367030" algn="ctr"/>
                      <a:r>
                        <a:rPr lang="en-US" sz="1500" b="0" cap="none" spc="0">
                          <a:solidFill>
                            <a:schemeClr val="tx1"/>
                          </a:solidFill>
                          <a:effectLst/>
                          <a:latin typeface="Cambria" panose="02040503050406030204" pitchFamily="18" charset="0"/>
                          <a:ea typeface="Cambria" panose="02040503050406030204" pitchFamily="18" charset="0"/>
                        </a:rPr>
                        <a:t>0.9901 (Acuratețe)</a:t>
                      </a:r>
                      <a:endParaRPr lang="ro-RO" sz="1500" b="0"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560879366"/>
                  </a:ext>
                </a:extLst>
              </a:tr>
              <a:tr h="469902">
                <a:tc>
                  <a:txBody>
                    <a:bodyPr/>
                    <a:lstStyle/>
                    <a:p>
                      <a:pPr marL="0" marR="0" indent="367030" algn="ctr"/>
                      <a:r>
                        <a:rPr lang="en-US" sz="1100" b="1" cap="none" spc="0">
                          <a:solidFill>
                            <a:schemeClr val="tx1"/>
                          </a:solidFill>
                          <a:effectLst/>
                          <a:latin typeface="Cambria" panose="02040503050406030204" pitchFamily="18" charset="0"/>
                          <a:ea typeface="Cambria" panose="02040503050406030204" pitchFamily="18" charset="0"/>
                        </a:rPr>
                        <a:t>Ridge Regression</a:t>
                      </a:r>
                      <a:endParaRPr lang="ro-RO" sz="1100" b="1"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indent="367030" algn="ctr"/>
                      <a:r>
                        <a:rPr lang="en-US" sz="1500" b="0" cap="none" spc="0">
                          <a:solidFill>
                            <a:schemeClr val="tx1"/>
                          </a:solidFill>
                          <a:effectLst/>
                          <a:latin typeface="Cambria" panose="02040503050406030204" pitchFamily="18" charset="0"/>
                          <a:ea typeface="Cambria" panose="02040503050406030204" pitchFamily="18" charset="0"/>
                        </a:rPr>
                        <a:t>0.0554</a:t>
                      </a:r>
                      <a:endParaRPr lang="ro-RO" sz="1500" b="0"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indent="367030" algn="ctr"/>
                      <a:r>
                        <a:rPr lang="en-US" sz="1500" b="0" cap="none" spc="0">
                          <a:solidFill>
                            <a:schemeClr val="tx1"/>
                          </a:solidFill>
                          <a:effectLst/>
                          <a:latin typeface="Cambria" panose="02040503050406030204" pitchFamily="18" charset="0"/>
                          <a:ea typeface="Cambria" panose="02040503050406030204" pitchFamily="18" charset="0"/>
                        </a:rPr>
                        <a:t>0.9391</a:t>
                      </a:r>
                      <a:endParaRPr lang="ro-RO" sz="1500" b="0"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2495867"/>
                  </a:ext>
                </a:extLst>
              </a:tr>
              <a:tr h="469902">
                <a:tc>
                  <a:txBody>
                    <a:bodyPr/>
                    <a:lstStyle/>
                    <a:p>
                      <a:pPr marL="0" marR="0" indent="367030" algn="ctr"/>
                      <a:r>
                        <a:rPr lang="en-US" sz="1100" b="1" cap="none" spc="0">
                          <a:solidFill>
                            <a:schemeClr val="tx1"/>
                          </a:solidFill>
                          <a:effectLst/>
                          <a:latin typeface="Cambria" panose="02040503050406030204" pitchFamily="18" charset="0"/>
                          <a:ea typeface="Cambria" panose="02040503050406030204" pitchFamily="18" charset="0"/>
                        </a:rPr>
                        <a:t>Lasso Regression</a:t>
                      </a:r>
                      <a:endParaRPr lang="ro-RO" sz="1100" b="1"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indent="367030" algn="ctr"/>
                      <a:r>
                        <a:rPr lang="en-US" sz="1500" b="0" cap="none" spc="0">
                          <a:solidFill>
                            <a:schemeClr val="tx1"/>
                          </a:solidFill>
                          <a:effectLst/>
                          <a:latin typeface="Cambria" panose="02040503050406030204" pitchFamily="18" charset="0"/>
                          <a:ea typeface="Cambria" panose="02040503050406030204" pitchFamily="18" charset="0"/>
                        </a:rPr>
                        <a:t>0.0563</a:t>
                      </a:r>
                      <a:endParaRPr lang="ro-RO" sz="1500" b="0"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indent="367030" algn="ctr"/>
                      <a:r>
                        <a:rPr lang="en-US" sz="1500" b="0" cap="none" spc="0">
                          <a:solidFill>
                            <a:schemeClr val="tx1"/>
                          </a:solidFill>
                          <a:effectLst/>
                          <a:latin typeface="Cambria" panose="02040503050406030204" pitchFamily="18" charset="0"/>
                          <a:ea typeface="Cambria" panose="02040503050406030204" pitchFamily="18" charset="0"/>
                        </a:rPr>
                        <a:t>0.9381</a:t>
                      </a:r>
                      <a:endParaRPr lang="ro-RO" sz="1500" b="0"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593170491"/>
                  </a:ext>
                </a:extLst>
              </a:tr>
              <a:tr h="469902">
                <a:tc>
                  <a:txBody>
                    <a:bodyPr/>
                    <a:lstStyle/>
                    <a:p>
                      <a:pPr marL="0" marR="0" indent="367030" algn="ctr"/>
                      <a:r>
                        <a:rPr lang="en-US" sz="1100" b="1" cap="none" spc="0">
                          <a:solidFill>
                            <a:schemeClr val="tx1"/>
                          </a:solidFill>
                          <a:effectLst/>
                          <a:latin typeface="Cambria" panose="02040503050406030204" pitchFamily="18" charset="0"/>
                          <a:ea typeface="Cambria" panose="02040503050406030204" pitchFamily="18" charset="0"/>
                        </a:rPr>
                        <a:t>Random Forest Regressor</a:t>
                      </a:r>
                      <a:endParaRPr lang="ro-RO" sz="1100" b="1"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indent="367030" algn="ctr"/>
                      <a:r>
                        <a:rPr lang="en-US" sz="1500" b="0" cap="none" spc="0">
                          <a:solidFill>
                            <a:schemeClr val="tx1"/>
                          </a:solidFill>
                          <a:effectLst/>
                          <a:latin typeface="Cambria" panose="02040503050406030204" pitchFamily="18" charset="0"/>
                          <a:ea typeface="Cambria" panose="02040503050406030204" pitchFamily="18" charset="0"/>
                        </a:rPr>
                        <a:t>0.0041</a:t>
                      </a:r>
                      <a:endParaRPr lang="ro-RO" sz="1500" b="0"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indent="367030" algn="ctr"/>
                      <a:r>
                        <a:rPr lang="en-US" sz="1500" b="0" cap="none" spc="0">
                          <a:solidFill>
                            <a:schemeClr val="tx1"/>
                          </a:solidFill>
                          <a:effectLst/>
                          <a:latin typeface="Cambria" panose="02040503050406030204" pitchFamily="18" charset="0"/>
                          <a:ea typeface="Cambria" panose="02040503050406030204" pitchFamily="18" charset="0"/>
                        </a:rPr>
                        <a:t>0.9955</a:t>
                      </a:r>
                      <a:endParaRPr lang="ro-RO" sz="1500" b="0"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565415222"/>
                  </a:ext>
                </a:extLst>
              </a:tr>
              <a:tr h="469902">
                <a:tc>
                  <a:txBody>
                    <a:bodyPr/>
                    <a:lstStyle/>
                    <a:p>
                      <a:pPr marL="0" marR="0" indent="367030" algn="ctr"/>
                      <a:r>
                        <a:rPr lang="en-US" sz="1100" b="1" cap="none" spc="0">
                          <a:solidFill>
                            <a:schemeClr val="tx1"/>
                          </a:solidFill>
                          <a:effectLst/>
                          <a:latin typeface="Cambria" panose="02040503050406030204" pitchFamily="18" charset="0"/>
                          <a:ea typeface="Cambria" panose="02040503050406030204" pitchFamily="18" charset="0"/>
                        </a:rPr>
                        <a:t>XGBoost Regressor</a:t>
                      </a:r>
                      <a:endParaRPr lang="ro-RO" sz="1100" b="1"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indent="367030" algn="ctr"/>
                      <a:r>
                        <a:rPr lang="en-US" sz="1500" b="1" cap="none" spc="0">
                          <a:solidFill>
                            <a:schemeClr val="tx1"/>
                          </a:solidFill>
                          <a:effectLst/>
                          <a:latin typeface="Cambria" panose="02040503050406030204" pitchFamily="18" charset="0"/>
                          <a:ea typeface="Cambria" panose="02040503050406030204" pitchFamily="18" charset="0"/>
                        </a:rPr>
                        <a:t>0.0039</a:t>
                      </a:r>
                      <a:endParaRPr lang="ro-RO" sz="1500" b="1" cap="none" spc="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indent="367030" algn="ctr"/>
                      <a:r>
                        <a:rPr lang="en-US" sz="1500" b="1" cap="none" spc="0" dirty="0">
                          <a:solidFill>
                            <a:schemeClr val="tx1"/>
                          </a:solidFill>
                          <a:effectLst/>
                          <a:latin typeface="Cambria" panose="02040503050406030204" pitchFamily="18" charset="0"/>
                          <a:ea typeface="Cambria" panose="02040503050406030204" pitchFamily="18" charset="0"/>
                        </a:rPr>
                        <a:t>0.9956</a:t>
                      </a:r>
                      <a:endParaRPr lang="ro-RO" sz="1500" b="1" cap="none" spc="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76873" marR="76873" marT="0" marB="87019">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495140174"/>
                  </a:ext>
                </a:extLst>
              </a:tr>
            </a:tbl>
          </a:graphicData>
        </a:graphic>
      </p:graphicFrame>
    </p:spTree>
    <p:extLst>
      <p:ext uri="{BB962C8B-B14F-4D97-AF65-F5344CB8AC3E}">
        <p14:creationId xmlns:p14="http://schemas.microsoft.com/office/powerpoint/2010/main" val="2605334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30C31986-6D72-7130-47E6-883C356BF444}"/>
              </a:ext>
            </a:extLst>
          </p:cNvPr>
          <p:cNvSpPr>
            <a:spLocks noGrp="1"/>
          </p:cNvSpPr>
          <p:nvPr>
            <p:ph type="title"/>
          </p:nvPr>
        </p:nvSpPr>
        <p:spPr>
          <a:xfrm>
            <a:off x="5320562" y="412595"/>
            <a:ext cx="6096121" cy="1806778"/>
          </a:xfrm>
        </p:spPr>
        <p:txBody>
          <a:bodyPr>
            <a:normAutofit/>
          </a:bodyPr>
          <a:lstStyle/>
          <a:p>
            <a:r>
              <a:rPr lang="en-US" sz="3700" b="1" i="0" dirty="0">
                <a:latin typeface="Cambria" panose="02040503050406030204" pitchFamily="18" charset="0"/>
                <a:ea typeface="Cambria" panose="02040503050406030204" pitchFamily="18" charset="0"/>
              </a:rPr>
              <a:t>8.</a:t>
            </a:r>
            <a:r>
              <a:rPr lang="ro-RO" sz="3700" b="1" i="0" dirty="0">
                <a:latin typeface="Cambria" panose="02040503050406030204" pitchFamily="18" charset="0"/>
                <a:ea typeface="Cambria" panose="02040503050406030204" pitchFamily="18" charset="0"/>
              </a:rPr>
              <a:t>Implementare și Replicare</a:t>
            </a:r>
            <a:br>
              <a:rPr lang="ro-RO" sz="3700" b="1" i="0" dirty="0">
                <a:latin typeface="Cambria" panose="02040503050406030204" pitchFamily="18" charset="0"/>
                <a:ea typeface="Cambria" panose="02040503050406030204" pitchFamily="18" charset="0"/>
              </a:rPr>
            </a:br>
            <a:endParaRPr lang="ro-RO" sz="3700" i="0" dirty="0">
              <a:latin typeface="Cambria" panose="02040503050406030204" pitchFamily="18" charset="0"/>
              <a:ea typeface="Cambria" panose="02040503050406030204" pitchFamily="18" charset="0"/>
            </a:endParaRPr>
          </a:p>
        </p:txBody>
      </p:sp>
      <p:sp>
        <p:nvSpPr>
          <p:cNvPr id="4105"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942"/>
            <a:ext cx="4135478"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Python Programming Language: Everything You Need to Know - Loud Bench">
            <a:extLst>
              <a:ext uri="{FF2B5EF4-FFF2-40B4-BE49-F238E27FC236}">
                <a16:creationId xmlns:a16="http://schemas.microsoft.com/office/drawing/2014/main" id="{D2C3FD22-D860-BF94-E291-707AF918B2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788" y="707248"/>
            <a:ext cx="4236986" cy="2372712"/>
          </a:xfrm>
          <a:prstGeom prst="rect">
            <a:avLst/>
          </a:prstGeom>
          <a:noFill/>
          <a:extLst>
            <a:ext uri="{909E8E84-426E-40DD-AFC4-6F175D3DCCD1}">
              <a14:hiddenFill xmlns:a14="http://schemas.microsoft.com/office/drawing/2010/main">
                <a:solidFill>
                  <a:srgbClr val="FFFFFF"/>
                </a:solidFill>
              </a14:hiddenFill>
            </a:ext>
          </a:extLst>
        </p:spPr>
      </p:pic>
      <p:cxnSp>
        <p:nvCxnSpPr>
          <p:cNvPr id="4107" name="Straight Connector 4106">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44996"/>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Imagine 4">
            <a:extLst>
              <a:ext uri="{FF2B5EF4-FFF2-40B4-BE49-F238E27FC236}">
                <a16:creationId xmlns:a16="http://schemas.microsoft.com/office/drawing/2014/main" id="{3C99ECFA-F5A9-A2E4-C539-D39FED06BF50}"/>
              </a:ext>
            </a:extLst>
          </p:cNvPr>
          <p:cNvPicPr>
            <a:picLocks noChangeAspect="1"/>
          </p:cNvPicPr>
          <p:nvPr/>
        </p:nvPicPr>
        <p:blipFill>
          <a:blip r:embed="rId3"/>
          <a:srcRect l="8822" t="110" r="16707" b="-110"/>
          <a:stretch/>
        </p:blipFill>
        <p:spPr>
          <a:xfrm>
            <a:off x="541788" y="3429000"/>
            <a:ext cx="3751694" cy="2720408"/>
          </a:xfrm>
          <a:prstGeom prst="rect">
            <a:avLst/>
          </a:prstGeom>
        </p:spPr>
      </p:pic>
      <p:sp>
        <p:nvSpPr>
          <p:cNvPr id="3" name="Substituent conținut 2">
            <a:extLst>
              <a:ext uri="{FF2B5EF4-FFF2-40B4-BE49-F238E27FC236}">
                <a16:creationId xmlns:a16="http://schemas.microsoft.com/office/drawing/2014/main" id="{5031B5EF-AD0F-28DC-2D3B-364A58442D1E}"/>
              </a:ext>
            </a:extLst>
          </p:cNvPr>
          <p:cNvSpPr>
            <a:spLocks noGrp="1"/>
          </p:cNvSpPr>
          <p:nvPr>
            <p:ph idx="1"/>
          </p:nvPr>
        </p:nvSpPr>
        <p:spPr>
          <a:xfrm>
            <a:off x="5320562" y="1761893"/>
            <a:ext cx="6096121" cy="4542987"/>
          </a:xfrm>
        </p:spPr>
        <p:txBody>
          <a:bodyPr>
            <a:noAutofit/>
          </a:bodyPr>
          <a:lstStyle/>
          <a:p>
            <a:pPr marL="0" indent="0">
              <a:lnSpc>
                <a:spcPct val="90000"/>
              </a:lnSpc>
              <a:buNone/>
            </a:pPr>
            <a:r>
              <a:rPr lang="ro-RO" sz="2000" dirty="0">
                <a:latin typeface="Cambria" panose="02040503050406030204" pitchFamily="18" charset="0"/>
                <a:ea typeface="Cambria" panose="02040503050406030204" pitchFamily="18" charset="0"/>
              </a:rPr>
              <a:t>Implementarea modelului a fost realizată utilizând limbajul </a:t>
            </a:r>
            <a:r>
              <a:rPr lang="ro-RO" sz="2000" b="1" dirty="0" err="1">
                <a:latin typeface="Cambria" panose="02040503050406030204" pitchFamily="18" charset="0"/>
                <a:ea typeface="Cambria" panose="02040503050406030204" pitchFamily="18" charset="0"/>
              </a:rPr>
              <a:t>Python</a:t>
            </a:r>
            <a:r>
              <a:rPr lang="ro-RO" sz="2000" dirty="0">
                <a:latin typeface="Cambria" panose="02040503050406030204" pitchFamily="18" charset="0"/>
                <a:ea typeface="Cambria" panose="02040503050406030204" pitchFamily="18" charset="0"/>
              </a:rPr>
              <a:t> și mediul de dezvoltare </a:t>
            </a:r>
            <a:r>
              <a:rPr lang="ro-RO" sz="2000" b="1" dirty="0" err="1">
                <a:latin typeface="Cambria" panose="02040503050406030204" pitchFamily="18" charset="0"/>
                <a:ea typeface="Cambria" panose="02040503050406030204" pitchFamily="18" charset="0"/>
              </a:rPr>
              <a:t>Jupyter</a:t>
            </a:r>
            <a:r>
              <a:rPr lang="ro-RO" sz="2000" b="1" dirty="0">
                <a:latin typeface="Cambria" panose="02040503050406030204" pitchFamily="18" charset="0"/>
                <a:ea typeface="Cambria" panose="02040503050406030204" pitchFamily="18" charset="0"/>
              </a:rPr>
              <a:t> Notebook</a:t>
            </a:r>
            <a:r>
              <a:rPr lang="ro-RO" sz="2000" dirty="0">
                <a:latin typeface="Cambria" panose="02040503050406030204" pitchFamily="18" charset="0"/>
                <a:ea typeface="Cambria" panose="02040503050406030204" pitchFamily="18" charset="0"/>
              </a:rPr>
              <a:t>. Am folosit biblioteci populare pentru analiza și procesarea datelor, precum </a:t>
            </a:r>
            <a:r>
              <a:rPr lang="ro-RO" sz="2000" b="1" dirty="0" err="1">
                <a:latin typeface="Cambria" panose="02040503050406030204" pitchFamily="18" charset="0"/>
                <a:ea typeface="Cambria" panose="02040503050406030204" pitchFamily="18" charset="0"/>
              </a:rPr>
              <a:t>Pandas</a:t>
            </a:r>
            <a:r>
              <a:rPr lang="ro-RO" sz="2000" dirty="0">
                <a:latin typeface="Cambria" panose="02040503050406030204" pitchFamily="18" charset="0"/>
                <a:ea typeface="Cambria" panose="02040503050406030204" pitchFamily="18" charset="0"/>
              </a:rPr>
              <a:t> și </a:t>
            </a:r>
            <a:r>
              <a:rPr lang="ro-RO" sz="2000" b="1" dirty="0" err="1">
                <a:latin typeface="Cambria" panose="02040503050406030204" pitchFamily="18" charset="0"/>
                <a:ea typeface="Cambria" panose="02040503050406030204" pitchFamily="18" charset="0"/>
              </a:rPr>
              <a:t>NumPy</a:t>
            </a:r>
            <a:r>
              <a:rPr lang="ro-RO" sz="2000" dirty="0">
                <a:latin typeface="Cambria" panose="02040503050406030204" pitchFamily="18" charset="0"/>
                <a:ea typeface="Cambria" panose="02040503050406030204" pitchFamily="18" charset="0"/>
              </a:rPr>
              <a:t>, iar pentru implementarea modelelor predictive am utilizat </a:t>
            </a:r>
            <a:r>
              <a:rPr lang="ro-RO" sz="2000" b="1" dirty="0" err="1">
                <a:latin typeface="Cambria" panose="02040503050406030204" pitchFamily="18" charset="0"/>
                <a:ea typeface="Cambria" panose="02040503050406030204" pitchFamily="18" charset="0"/>
              </a:rPr>
              <a:t>Scikit-learn</a:t>
            </a:r>
            <a:r>
              <a:rPr lang="ro-RO" sz="2000" dirty="0">
                <a:latin typeface="Cambria" panose="02040503050406030204" pitchFamily="18" charset="0"/>
                <a:ea typeface="Cambria" panose="02040503050406030204" pitchFamily="18" charset="0"/>
              </a:rPr>
              <a:t> și </a:t>
            </a:r>
            <a:r>
              <a:rPr lang="ro-RO" sz="2000" b="1" dirty="0" err="1">
                <a:latin typeface="Cambria" panose="02040503050406030204" pitchFamily="18" charset="0"/>
                <a:ea typeface="Cambria" panose="02040503050406030204" pitchFamily="18" charset="0"/>
              </a:rPr>
              <a:t>XGBoost</a:t>
            </a:r>
            <a:r>
              <a:rPr lang="ro-RO" sz="2000" dirty="0">
                <a:latin typeface="Cambria" panose="02040503050406030204" pitchFamily="18" charset="0"/>
                <a:ea typeface="Cambria" panose="02040503050406030204" pitchFamily="18" charset="0"/>
              </a:rPr>
              <a:t>. Codul proiectului este bine documentat și poate fi rulat pe orice sistem compatibil (Windows, </a:t>
            </a:r>
            <a:r>
              <a:rPr lang="ro-RO" sz="2000" dirty="0" err="1">
                <a:latin typeface="Cambria" panose="02040503050406030204" pitchFamily="18" charset="0"/>
                <a:ea typeface="Cambria" panose="02040503050406030204" pitchFamily="18" charset="0"/>
              </a:rPr>
              <a:t>macOS</a:t>
            </a:r>
            <a:r>
              <a:rPr lang="ro-RO" sz="2000" dirty="0">
                <a:latin typeface="Cambria" panose="02040503050406030204" pitchFamily="18" charset="0"/>
                <a:ea typeface="Cambria" panose="02040503050406030204" pitchFamily="18" charset="0"/>
              </a:rPr>
              <a:t>, Linux), asigurând reproducerea experimentelor.</a:t>
            </a:r>
          </a:p>
          <a:p>
            <a:pPr marL="0" indent="0">
              <a:lnSpc>
                <a:spcPct val="90000"/>
              </a:lnSpc>
              <a:buNone/>
            </a:pPr>
            <a:r>
              <a:rPr lang="ro-RO" sz="2000" dirty="0">
                <a:latin typeface="Cambria" panose="02040503050406030204" pitchFamily="18" charset="0"/>
                <a:ea typeface="Cambria" panose="02040503050406030204" pitchFamily="18" charset="0"/>
              </a:rPr>
              <a:t>De asemenea, acest model poate fi integrat în sisteme HVAC reale, adaptând în timp real setările de temperatură și ventilație în funcție de predicțiile PMV (</a:t>
            </a:r>
            <a:r>
              <a:rPr lang="ro-RO" sz="2000" dirty="0" err="1">
                <a:latin typeface="Cambria" panose="02040503050406030204" pitchFamily="18" charset="0"/>
                <a:ea typeface="Cambria" panose="02040503050406030204" pitchFamily="18" charset="0"/>
              </a:rPr>
              <a:t>Predicted</a:t>
            </a:r>
            <a:r>
              <a:rPr lang="ro-RO" sz="2000" dirty="0">
                <a:latin typeface="Cambria" panose="02040503050406030204" pitchFamily="18" charset="0"/>
                <a:ea typeface="Cambria" panose="02040503050406030204" pitchFamily="18" charset="0"/>
              </a:rPr>
              <a:t> </a:t>
            </a:r>
            <a:r>
              <a:rPr lang="ro-RO" sz="2000" dirty="0" err="1">
                <a:latin typeface="Cambria" panose="02040503050406030204" pitchFamily="18" charset="0"/>
                <a:ea typeface="Cambria" panose="02040503050406030204" pitchFamily="18" charset="0"/>
              </a:rPr>
              <a:t>Mean</a:t>
            </a:r>
            <a:r>
              <a:rPr lang="ro-RO" sz="2000" dirty="0">
                <a:latin typeface="Cambria" panose="02040503050406030204" pitchFamily="18" charset="0"/>
                <a:ea typeface="Cambria" panose="02040503050406030204" pitchFamily="18" charset="0"/>
              </a:rPr>
              <a:t> </a:t>
            </a:r>
            <a:r>
              <a:rPr lang="ro-RO" sz="2000" dirty="0" err="1">
                <a:latin typeface="Cambria" panose="02040503050406030204" pitchFamily="18" charset="0"/>
                <a:ea typeface="Cambria" panose="02040503050406030204" pitchFamily="18" charset="0"/>
              </a:rPr>
              <a:t>Vote</a:t>
            </a:r>
            <a:r>
              <a:rPr lang="ro-RO" sz="2000" dirty="0">
                <a:latin typeface="Cambria" panose="02040503050406030204" pitchFamily="18" charset="0"/>
                <a:ea typeface="Cambria" panose="02040503050406030204" pitchFamily="18" charset="0"/>
              </a:rPr>
              <a:t>). Acest lucru contribuie la optimizarea consumului energetic și la îmbunătățirea confortului utilizatorilor.</a:t>
            </a:r>
          </a:p>
        </p:txBody>
      </p:sp>
    </p:spTree>
    <p:extLst>
      <p:ext uri="{BB962C8B-B14F-4D97-AF65-F5344CB8AC3E}">
        <p14:creationId xmlns:p14="http://schemas.microsoft.com/office/powerpoint/2010/main" val="3636651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D4381762-FDA4-C66D-6D1C-2C4383F8E07D}"/>
              </a:ext>
            </a:extLst>
          </p:cNvPr>
          <p:cNvSpPr>
            <a:spLocks noGrp="1"/>
          </p:cNvSpPr>
          <p:nvPr>
            <p:ph type="title"/>
          </p:nvPr>
        </p:nvSpPr>
        <p:spPr>
          <a:xfrm>
            <a:off x="315686" y="206830"/>
            <a:ext cx="5327878" cy="1998210"/>
          </a:xfrm>
        </p:spPr>
        <p:txBody>
          <a:bodyPr>
            <a:normAutofit/>
          </a:bodyPr>
          <a:lstStyle/>
          <a:p>
            <a:r>
              <a:rPr lang="en-US" b="1" i="0" dirty="0"/>
              <a:t>9. </a:t>
            </a:r>
            <a:r>
              <a:rPr lang="ro-RO" b="1" i="0" dirty="0">
                <a:latin typeface="Cambria" panose="02040503050406030204" pitchFamily="18" charset="0"/>
                <a:ea typeface="Cambria" panose="02040503050406030204" pitchFamily="18" charset="0"/>
              </a:rPr>
              <a:t>Concluzii</a:t>
            </a:r>
            <a:br>
              <a:rPr lang="ro-RO" b="1" dirty="0"/>
            </a:br>
            <a:endParaRPr lang="ro-RO" dirty="0"/>
          </a:p>
        </p:txBody>
      </p:sp>
      <p:sp>
        <p:nvSpPr>
          <p:cNvPr id="3" name="Substituent conținut 2">
            <a:extLst>
              <a:ext uri="{FF2B5EF4-FFF2-40B4-BE49-F238E27FC236}">
                <a16:creationId xmlns:a16="http://schemas.microsoft.com/office/drawing/2014/main" id="{92A24F18-EDE0-190B-B76A-9546D0A94D50}"/>
              </a:ext>
            </a:extLst>
          </p:cNvPr>
          <p:cNvSpPr>
            <a:spLocks noGrp="1"/>
          </p:cNvSpPr>
          <p:nvPr>
            <p:ph idx="1"/>
          </p:nvPr>
        </p:nvSpPr>
        <p:spPr>
          <a:xfrm>
            <a:off x="182336" y="1404257"/>
            <a:ext cx="5327878" cy="4920343"/>
          </a:xfrm>
        </p:spPr>
        <p:txBody>
          <a:bodyPr>
            <a:normAutofit/>
          </a:bodyPr>
          <a:lstStyle/>
          <a:p>
            <a:pPr marL="0" indent="0">
              <a:lnSpc>
                <a:spcPct val="90000"/>
              </a:lnSpc>
              <a:buNone/>
            </a:pPr>
            <a:r>
              <a:rPr lang="ro-RO" sz="2200" dirty="0">
                <a:latin typeface="Cambria" panose="02040503050406030204" pitchFamily="18" charset="0"/>
                <a:ea typeface="Cambria" panose="02040503050406030204" pitchFamily="18" charset="0"/>
              </a:rPr>
              <a:t>În urma acestui proiect, am demonstrat că utilizarea tehnicilor avansate de învățare automată poate îmbunătăți considerabil eficiența sistemelor HVAC. </a:t>
            </a:r>
            <a:endParaRPr lang="en-US" sz="2200" dirty="0">
              <a:latin typeface="Cambria" panose="02040503050406030204" pitchFamily="18" charset="0"/>
              <a:ea typeface="Cambria" panose="02040503050406030204" pitchFamily="18" charset="0"/>
            </a:endParaRPr>
          </a:p>
          <a:p>
            <a:pPr marL="0" indent="0">
              <a:lnSpc>
                <a:spcPct val="90000"/>
              </a:lnSpc>
              <a:buNone/>
            </a:pPr>
            <a:r>
              <a:rPr lang="ro-RO" sz="2200" dirty="0">
                <a:latin typeface="Cambria" panose="02040503050406030204" pitchFamily="18" charset="0"/>
                <a:ea typeface="Cambria" panose="02040503050406030204" pitchFamily="18" charset="0"/>
              </a:rPr>
              <a:t>Modelele bazate pe arbori de decizie, în special </a:t>
            </a:r>
            <a:r>
              <a:rPr lang="ro-RO" sz="2200" dirty="0" err="1">
                <a:latin typeface="Cambria" panose="02040503050406030204" pitchFamily="18" charset="0"/>
                <a:ea typeface="Cambria" panose="02040503050406030204" pitchFamily="18" charset="0"/>
              </a:rPr>
              <a:t>XGBoost</a:t>
            </a:r>
            <a:r>
              <a:rPr lang="ro-RO" sz="2200" dirty="0">
                <a:latin typeface="Cambria" panose="02040503050406030204" pitchFamily="18" charset="0"/>
                <a:ea typeface="Cambria" panose="02040503050406030204" pitchFamily="18" charset="0"/>
              </a:rPr>
              <a:t> și </a:t>
            </a:r>
            <a:r>
              <a:rPr lang="ro-RO" sz="2200" dirty="0" err="1">
                <a:latin typeface="Cambria" panose="02040503050406030204" pitchFamily="18" charset="0"/>
                <a:ea typeface="Cambria" panose="02040503050406030204" pitchFamily="18" charset="0"/>
              </a:rPr>
              <a:t>Random</a:t>
            </a:r>
            <a:r>
              <a:rPr lang="ro-RO" sz="2200" dirty="0">
                <a:latin typeface="Cambria" panose="02040503050406030204" pitchFamily="18" charset="0"/>
                <a:ea typeface="Cambria" panose="02040503050406030204" pitchFamily="18" charset="0"/>
              </a:rPr>
              <a:t> Forest, s-au dovedit a fi cele mai precise în estimarea confortului termic.</a:t>
            </a:r>
            <a:endParaRPr lang="en-US" sz="2200" dirty="0">
              <a:latin typeface="Cambria" panose="02040503050406030204" pitchFamily="18" charset="0"/>
              <a:ea typeface="Cambria" panose="02040503050406030204" pitchFamily="18" charset="0"/>
            </a:endParaRPr>
          </a:p>
          <a:p>
            <a:pPr marL="0" indent="0">
              <a:lnSpc>
                <a:spcPct val="90000"/>
              </a:lnSpc>
              <a:buNone/>
            </a:pPr>
            <a:r>
              <a:rPr lang="ro-RO" sz="2200" dirty="0">
                <a:latin typeface="Cambria" panose="02040503050406030204" pitchFamily="18" charset="0"/>
                <a:ea typeface="Cambria" panose="02040503050406030204" pitchFamily="18" charset="0"/>
              </a:rPr>
              <a:t>Acest lucru permite o ajustare automată a parametrilor HVAC, contribuind la optimizarea consumului energetic și la reducerea costurilor operaționale.</a:t>
            </a:r>
          </a:p>
        </p:txBody>
      </p:sp>
      <p:cxnSp>
        <p:nvCxnSpPr>
          <p:cNvPr id="12" name="Straight Connector 11">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Imagine 4">
            <a:extLst>
              <a:ext uri="{FF2B5EF4-FFF2-40B4-BE49-F238E27FC236}">
                <a16:creationId xmlns:a16="http://schemas.microsoft.com/office/drawing/2014/main" id="{AAF7BD0E-5A93-C912-EEA3-8387C9CDAC35}"/>
              </a:ext>
            </a:extLst>
          </p:cNvPr>
          <p:cNvPicPr>
            <a:picLocks noChangeAspect="1"/>
          </p:cNvPicPr>
          <p:nvPr/>
        </p:nvPicPr>
        <p:blipFill>
          <a:blip r:embed="rId2"/>
          <a:stretch>
            <a:fillRect/>
          </a:stretch>
        </p:blipFill>
        <p:spPr>
          <a:xfrm>
            <a:off x="6096001" y="793719"/>
            <a:ext cx="5562600" cy="5270563"/>
          </a:xfrm>
          <a:prstGeom prst="rect">
            <a:avLst/>
          </a:prstGeom>
        </p:spPr>
      </p:pic>
    </p:spTree>
    <p:extLst>
      <p:ext uri="{BB962C8B-B14F-4D97-AF65-F5344CB8AC3E}">
        <p14:creationId xmlns:p14="http://schemas.microsoft.com/office/powerpoint/2010/main" val="886643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cxnSp>
        <p:nvCxnSpPr>
          <p:cNvPr id="25" name="Straight Connector 20">
            <a:extLst>
              <a:ext uri="{FF2B5EF4-FFF2-40B4-BE49-F238E27FC236}">
                <a16:creationId xmlns:a16="http://schemas.microsoft.com/office/drawing/2014/main" id="{7D754093-5EB6-D6D5-A367-BAD8779E21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197929"/>
            <a:ext cx="2875207" cy="166007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02AC5E-C272-FF0E-4CAE-3088435F0F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6033977"/>
            <a:ext cx="7151914"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Imagine 6">
            <a:extLst>
              <a:ext uri="{FF2B5EF4-FFF2-40B4-BE49-F238E27FC236}">
                <a16:creationId xmlns:a16="http://schemas.microsoft.com/office/drawing/2014/main" id="{257A0027-108E-07FF-2AF3-9B191832BC74}"/>
              </a:ext>
            </a:extLst>
          </p:cNvPr>
          <p:cNvPicPr>
            <a:picLocks noChangeAspect="1"/>
          </p:cNvPicPr>
          <p:nvPr/>
        </p:nvPicPr>
        <p:blipFill>
          <a:blip r:embed="rId2"/>
          <a:srcRect l="10152" r="7557" b="2"/>
          <a:stretch/>
        </p:blipFill>
        <p:spPr>
          <a:xfrm>
            <a:off x="731521" y="2011679"/>
            <a:ext cx="4684352" cy="4297680"/>
          </a:xfrm>
          <a:prstGeom prst="rect">
            <a:avLst/>
          </a:prstGeom>
        </p:spPr>
      </p:pic>
      <p:sp>
        <p:nvSpPr>
          <p:cNvPr id="2" name="Titlu 1">
            <a:extLst>
              <a:ext uri="{FF2B5EF4-FFF2-40B4-BE49-F238E27FC236}">
                <a16:creationId xmlns:a16="http://schemas.microsoft.com/office/drawing/2014/main" id="{44E37C86-4B50-68A1-3E7D-B0DA896A24E8}"/>
              </a:ext>
            </a:extLst>
          </p:cNvPr>
          <p:cNvSpPr>
            <a:spLocks noGrp="1"/>
          </p:cNvSpPr>
          <p:nvPr>
            <p:ph type="title"/>
          </p:nvPr>
        </p:nvSpPr>
        <p:spPr>
          <a:xfrm>
            <a:off x="614679" y="548641"/>
            <a:ext cx="4779572" cy="1298448"/>
          </a:xfrm>
        </p:spPr>
        <p:txBody>
          <a:bodyPr anchor="t">
            <a:normAutofit/>
          </a:bodyPr>
          <a:lstStyle/>
          <a:p>
            <a:r>
              <a:rPr lang="it-IT" sz="2600" b="1" i="0" dirty="0">
                <a:latin typeface="Cambria" panose="02040503050406030204" pitchFamily="18" charset="0"/>
                <a:ea typeface="Cambria" panose="02040503050406030204" pitchFamily="18" charset="0"/>
              </a:rPr>
              <a:t>1.Optimizarea confortului termic prin sisteme HVAC inteligente</a:t>
            </a:r>
            <a:endParaRPr lang="ro-RO" sz="2600" b="1" i="0" dirty="0">
              <a:latin typeface="Cambria" panose="02040503050406030204" pitchFamily="18" charset="0"/>
              <a:ea typeface="Cambria" panose="02040503050406030204" pitchFamily="18" charset="0"/>
            </a:endParaRPr>
          </a:p>
        </p:txBody>
      </p:sp>
      <p:sp>
        <p:nvSpPr>
          <p:cNvPr id="3" name="Substituent conținut 2">
            <a:extLst>
              <a:ext uri="{FF2B5EF4-FFF2-40B4-BE49-F238E27FC236}">
                <a16:creationId xmlns:a16="http://schemas.microsoft.com/office/drawing/2014/main" id="{56B19E50-3845-4987-08F8-2A62A347EEFE}"/>
              </a:ext>
            </a:extLst>
          </p:cNvPr>
          <p:cNvSpPr>
            <a:spLocks noGrp="1"/>
          </p:cNvSpPr>
          <p:nvPr>
            <p:ph idx="1"/>
          </p:nvPr>
        </p:nvSpPr>
        <p:spPr>
          <a:xfrm>
            <a:off x="6030551" y="548638"/>
            <a:ext cx="5546770" cy="5760721"/>
          </a:xfrm>
        </p:spPr>
        <p:txBody>
          <a:bodyPr anchor="t">
            <a:normAutofit/>
          </a:bodyPr>
          <a:lstStyle/>
          <a:p>
            <a:pPr marL="0" indent="0">
              <a:lnSpc>
                <a:spcPct val="90000"/>
              </a:lnSpc>
              <a:buNone/>
            </a:pPr>
            <a:r>
              <a:rPr lang="ro-RO" sz="2200" dirty="0">
                <a:latin typeface="Cambria" panose="02040503050406030204" pitchFamily="18" charset="0"/>
                <a:ea typeface="Cambria" panose="02040503050406030204" pitchFamily="18" charset="0"/>
              </a:rPr>
              <a:t>Modelarea confortului termic pentru optimizarea sistemelor HVAC", un subiect de actualitate care îmbină analiza datelor și tehnicile de învățare automată pentru îmbunătățirea performanței sistemelor HVAC. </a:t>
            </a:r>
            <a:endParaRPr lang="en-US" sz="2200" dirty="0">
              <a:latin typeface="Cambria" panose="02040503050406030204" pitchFamily="18" charset="0"/>
              <a:ea typeface="Cambria" panose="02040503050406030204" pitchFamily="18" charset="0"/>
            </a:endParaRPr>
          </a:p>
          <a:p>
            <a:pPr marL="0" indent="0">
              <a:lnSpc>
                <a:spcPct val="90000"/>
              </a:lnSpc>
              <a:buNone/>
            </a:pPr>
            <a:r>
              <a:rPr lang="ro-RO" sz="2200" dirty="0">
                <a:latin typeface="Cambria" panose="02040503050406030204" pitchFamily="18" charset="0"/>
                <a:ea typeface="Cambria" panose="02040503050406030204" pitchFamily="18" charset="0"/>
              </a:rPr>
              <a:t>HVAC este acronimul pentru **</a:t>
            </a:r>
            <a:r>
              <a:rPr lang="ro-RO" sz="2200" dirty="0" err="1">
                <a:latin typeface="Cambria" panose="02040503050406030204" pitchFamily="18" charset="0"/>
                <a:ea typeface="Cambria" panose="02040503050406030204" pitchFamily="18" charset="0"/>
              </a:rPr>
              <a:t>Heating</a:t>
            </a:r>
            <a:r>
              <a:rPr lang="ro-RO" sz="2200" dirty="0">
                <a:latin typeface="Cambria" panose="02040503050406030204" pitchFamily="18" charset="0"/>
                <a:ea typeface="Cambria" panose="02040503050406030204" pitchFamily="18" charset="0"/>
              </a:rPr>
              <a:t>, </a:t>
            </a:r>
            <a:r>
              <a:rPr lang="ro-RO" sz="2200" dirty="0" err="1">
                <a:latin typeface="Cambria" panose="02040503050406030204" pitchFamily="18" charset="0"/>
                <a:ea typeface="Cambria" panose="02040503050406030204" pitchFamily="18" charset="0"/>
              </a:rPr>
              <a:t>Ventilation</a:t>
            </a:r>
            <a:r>
              <a:rPr lang="ro-RO" sz="2200" dirty="0">
                <a:latin typeface="Cambria" panose="02040503050406030204" pitchFamily="18" charset="0"/>
                <a:ea typeface="Cambria" panose="02040503050406030204" pitchFamily="18" charset="0"/>
              </a:rPr>
              <a:t>, </a:t>
            </a:r>
            <a:r>
              <a:rPr lang="ro-RO" sz="2200" dirty="0" err="1">
                <a:latin typeface="Cambria" panose="02040503050406030204" pitchFamily="18" charset="0"/>
                <a:ea typeface="Cambria" panose="02040503050406030204" pitchFamily="18" charset="0"/>
              </a:rPr>
              <a:t>and</a:t>
            </a:r>
            <a:r>
              <a:rPr lang="ro-RO" sz="2200" dirty="0">
                <a:latin typeface="Cambria" panose="02040503050406030204" pitchFamily="18" charset="0"/>
                <a:ea typeface="Cambria" panose="02040503050406030204" pitchFamily="18" charset="0"/>
              </a:rPr>
              <a:t> Air </a:t>
            </a:r>
            <a:r>
              <a:rPr lang="ro-RO" sz="2200" dirty="0" err="1">
                <a:latin typeface="Cambria" panose="02040503050406030204" pitchFamily="18" charset="0"/>
                <a:ea typeface="Cambria" panose="02040503050406030204" pitchFamily="18" charset="0"/>
              </a:rPr>
              <a:t>Conditioning</a:t>
            </a:r>
            <a:r>
              <a:rPr lang="ro-RO" sz="2200" dirty="0">
                <a:latin typeface="Cambria" panose="02040503050406030204" pitchFamily="18" charset="0"/>
                <a:ea typeface="Cambria" panose="02040503050406030204" pitchFamily="18" charset="0"/>
              </a:rPr>
              <a:t>** (Încălzire, Ventilație și Aer Condiționat).</a:t>
            </a:r>
            <a:endParaRPr lang="en-US" sz="2200" dirty="0">
              <a:latin typeface="Cambria" panose="02040503050406030204" pitchFamily="18" charset="0"/>
              <a:ea typeface="Cambria" panose="02040503050406030204" pitchFamily="18" charset="0"/>
            </a:endParaRPr>
          </a:p>
          <a:p>
            <a:pPr marL="0" indent="0">
              <a:lnSpc>
                <a:spcPct val="90000"/>
              </a:lnSpc>
              <a:buNone/>
            </a:pPr>
            <a:r>
              <a:rPr lang="ro-RO" sz="2200" dirty="0">
                <a:latin typeface="Cambria" panose="02040503050406030204" pitchFamily="18" charset="0"/>
                <a:ea typeface="Cambria" panose="02040503050406030204" pitchFamily="18" charset="0"/>
              </a:rPr>
              <a:t> Aceste sisteme sunt utilizate pentru a regla temperatura, umiditatea și calitatea aerului într-un spațiu interior, asigurând confortul termic și o bună ventilație. Ele sunt esențiale în clădiri rezidențiale, comerciale și industriale, având un impact direct asupra eficienței energetice și a sănătății ocupanților.</a:t>
            </a:r>
          </a:p>
        </p:txBody>
      </p:sp>
    </p:spTree>
    <p:extLst>
      <p:ext uri="{BB962C8B-B14F-4D97-AF65-F5344CB8AC3E}">
        <p14:creationId xmlns:p14="http://schemas.microsoft.com/office/powerpoint/2010/main" val="1212853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u 1">
            <a:extLst>
              <a:ext uri="{FF2B5EF4-FFF2-40B4-BE49-F238E27FC236}">
                <a16:creationId xmlns:a16="http://schemas.microsoft.com/office/drawing/2014/main" id="{1748FB73-782D-A5EF-5B8E-5A99B42A5D31}"/>
              </a:ext>
            </a:extLst>
          </p:cNvPr>
          <p:cNvSpPr>
            <a:spLocks noGrp="1"/>
          </p:cNvSpPr>
          <p:nvPr>
            <p:ph type="title"/>
          </p:nvPr>
        </p:nvSpPr>
        <p:spPr>
          <a:xfrm>
            <a:off x="1129553" y="497395"/>
            <a:ext cx="10064376" cy="1229756"/>
          </a:xfrm>
        </p:spPr>
        <p:txBody>
          <a:bodyPr>
            <a:normAutofit/>
          </a:bodyPr>
          <a:lstStyle/>
          <a:p>
            <a:r>
              <a:rPr lang="en-US" sz="4100" b="1" dirty="0">
                <a:latin typeface="Cambria" panose="02040503050406030204" pitchFamily="18" charset="0"/>
                <a:ea typeface="Cambria" panose="02040503050406030204" pitchFamily="18" charset="0"/>
              </a:rPr>
              <a:t>2.</a:t>
            </a:r>
            <a:r>
              <a:rPr lang="ro-RO" sz="4100" b="1" dirty="0">
                <a:latin typeface="Cambria" panose="02040503050406030204" pitchFamily="18" charset="0"/>
                <a:ea typeface="Cambria" panose="02040503050406030204" pitchFamily="18" charset="0"/>
              </a:rPr>
              <a:t>Obiectivele Proiectului</a:t>
            </a:r>
            <a:br>
              <a:rPr lang="ro-RO" sz="4100" b="1" dirty="0">
                <a:latin typeface="Cambria" panose="02040503050406030204" pitchFamily="18" charset="0"/>
                <a:ea typeface="Cambria" panose="02040503050406030204" pitchFamily="18" charset="0"/>
              </a:rPr>
            </a:br>
            <a:endParaRPr lang="ro-RO" sz="4100" dirty="0">
              <a:latin typeface="Cambria" panose="02040503050406030204" pitchFamily="18" charset="0"/>
              <a:ea typeface="Cambria" panose="02040503050406030204" pitchFamily="18" charset="0"/>
            </a:endParaRPr>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Substituent conținut 2">
            <a:extLst>
              <a:ext uri="{FF2B5EF4-FFF2-40B4-BE49-F238E27FC236}">
                <a16:creationId xmlns:a16="http://schemas.microsoft.com/office/drawing/2014/main" id="{2225CEB6-B914-6B03-3D02-86A36A7BA67C}"/>
              </a:ext>
            </a:extLst>
          </p:cNvPr>
          <p:cNvGraphicFramePr>
            <a:graphicFrameLocks noGrp="1"/>
          </p:cNvGraphicFramePr>
          <p:nvPr>
            <p:ph idx="1"/>
            <p:extLst>
              <p:ext uri="{D42A27DB-BD31-4B8C-83A1-F6EECF244321}">
                <p14:modId xmlns:p14="http://schemas.microsoft.com/office/powerpoint/2010/main" val="220447642"/>
              </p:ext>
            </p:extLst>
          </p:nvPr>
        </p:nvGraphicFramePr>
        <p:xfrm>
          <a:off x="152400" y="2223894"/>
          <a:ext cx="11681012" cy="413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03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cxnSp>
        <p:nvCxnSpPr>
          <p:cNvPr id="12" name="Straight Connector 11">
            <a:extLst>
              <a:ext uri="{FF2B5EF4-FFF2-40B4-BE49-F238E27FC236}">
                <a16:creationId xmlns:a16="http://schemas.microsoft.com/office/drawing/2014/main" id="{7D754093-5EB6-D6D5-A367-BAD8779E21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197929"/>
            <a:ext cx="2875207" cy="166007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802AC5E-C272-FF0E-4CAE-3088435F0F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6033977"/>
            <a:ext cx="7151914"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Imagine 4">
            <a:extLst>
              <a:ext uri="{FF2B5EF4-FFF2-40B4-BE49-F238E27FC236}">
                <a16:creationId xmlns:a16="http://schemas.microsoft.com/office/drawing/2014/main" id="{B39B5C0F-F211-49FC-47C2-DBCB491D15EF}"/>
              </a:ext>
            </a:extLst>
          </p:cNvPr>
          <p:cNvPicPr>
            <a:picLocks noChangeAspect="1"/>
          </p:cNvPicPr>
          <p:nvPr/>
        </p:nvPicPr>
        <p:blipFill>
          <a:blip r:embed="rId2"/>
          <a:srcRect l="34599" t="-1251" r="140" b="1253"/>
          <a:stretch/>
        </p:blipFill>
        <p:spPr>
          <a:xfrm>
            <a:off x="249142" y="1304682"/>
            <a:ext cx="5463259" cy="4311271"/>
          </a:xfrm>
          <a:prstGeom prst="rect">
            <a:avLst/>
          </a:prstGeom>
        </p:spPr>
      </p:pic>
      <p:sp>
        <p:nvSpPr>
          <p:cNvPr id="2" name="Titlu 1">
            <a:extLst>
              <a:ext uri="{FF2B5EF4-FFF2-40B4-BE49-F238E27FC236}">
                <a16:creationId xmlns:a16="http://schemas.microsoft.com/office/drawing/2014/main" id="{15E5FD62-86F7-46F4-E83B-442189226044}"/>
              </a:ext>
            </a:extLst>
          </p:cNvPr>
          <p:cNvSpPr>
            <a:spLocks noGrp="1"/>
          </p:cNvSpPr>
          <p:nvPr>
            <p:ph type="title"/>
          </p:nvPr>
        </p:nvSpPr>
        <p:spPr>
          <a:xfrm>
            <a:off x="614679" y="548641"/>
            <a:ext cx="4779572" cy="1298448"/>
          </a:xfrm>
        </p:spPr>
        <p:txBody>
          <a:bodyPr anchor="t">
            <a:normAutofit/>
          </a:bodyPr>
          <a:lstStyle/>
          <a:p>
            <a:r>
              <a:rPr lang="ro-RO" sz="2900" b="1">
                <a:latin typeface="Cambria" panose="02040503050406030204" pitchFamily="18" charset="0"/>
                <a:ea typeface="Cambria" panose="02040503050406030204" pitchFamily="18" charset="0"/>
              </a:rPr>
              <a:t>Setul de Date Utilizat</a:t>
            </a:r>
            <a:br>
              <a:rPr lang="ro-RO" sz="2900" b="1"/>
            </a:br>
            <a:endParaRPr lang="ro-RO" sz="2900"/>
          </a:p>
        </p:txBody>
      </p:sp>
      <p:sp>
        <p:nvSpPr>
          <p:cNvPr id="3" name="Substituent conținut 2">
            <a:extLst>
              <a:ext uri="{FF2B5EF4-FFF2-40B4-BE49-F238E27FC236}">
                <a16:creationId xmlns:a16="http://schemas.microsoft.com/office/drawing/2014/main" id="{4F65F5BF-E035-7B07-1A2C-89325CD2BA5D}"/>
              </a:ext>
            </a:extLst>
          </p:cNvPr>
          <p:cNvSpPr>
            <a:spLocks noGrp="1"/>
          </p:cNvSpPr>
          <p:nvPr>
            <p:ph idx="1"/>
          </p:nvPr>
        </p:nvSpPr>
        <p:spPr>
          <a:xfrm>
            <a:off x="5961544" y="685800"/>
            <a:ext cx="5981314" cy="5910943"/>
          </a:xfrm>
        </p:spPr>
        <p:txBody>
          <a:bodyPr anchor="t">
            <a:noAutofit/>
          </a:bodyPr>
          <a:lstStyle/>
          <a:p>
            <a:pPr marL="0" indent="0">
              <a:lnSpc>
                <a:spcPct val="90000"/>
              </a:lnSpc>
              <a:buNone/>
            </a:pPr>
            <a:r>
              <a:rPr lang="ro-RO" sz="2000" dirty="0">
                <a:latin typeface="Cambria" panose="02040503050406030204" pitchFamily="18" charset="0"/>
                <a:ea typeface="Cambria" panose="02040503050406030204" pitchFamily="18" charset="0"/>
              </a:rPr>
              <a:t>Pentru realizarea acestui proiect, am utilizat baza de date </a:t>
            </a:r>
            <a:r>
              <a:rPr lang="ro-RO" sz="2000" b="1" dirty="0">
                <a:latin typeface="Cambria" panose="02040503050406030204" pitchFamily="18" charset="0"/>
                <a:ea typeface="Cambria" panose="02040503050406030204" pitchFamily="18" charset="0"/>
              </a:rPr>
              <a:t>ASHRAE Global </a:t>
            </a:r>
            <a:r>
              <a:rPr lang="ro-RO" sz="2000" b="1" dirty="0" err="1">
                <a:latin typeface="Cambria" panose="02040503050406030204" pitchFamily="18" charset="0"/>
                <a:ea typeface="Cambria" panose="02040503050406030204" pitchFamily="18" charset="0"/>
              </a:rPr>
              <a:t>Thermal</a:t>
            </a:r>
            <a:r>
              <a:rPr lang="ro-RO" sz="2000" b="1" dirty="0">
                <a:latin typeface="Cambria" panose="02040503050406030204" pitchFamily="18" charset="0"/>
                <a:ea typeface="Cambria" panose="02040503050406030204" pitchFamily="18" charset="0"/>
              </a:rPr>
              <a:t> </a:t>
            </a:r>
            <a:r>
              <a:rPr lang="ro-RO" sz="2000" b="1" dirty="0" err="1">
                <a:latin typeface="Cambria" panose="02040503050406030204" pitchFamily="18" charset="0"/>
                <a:ea typeface="Cambria" panose="02040503050406030204" pitchFamily="18" charset="0"/>
              </a:rPr>
              <a:t>Comfort</a:t>
            </a:r>
            <a:r>
              <a:rPr lang="ro-RO" sz="2000" b="1" dirty="0">
                <a:latin typeface="Cambria" panose="02040503050406030204" pitchFamily="18" charset="0"/>
                <a:ea typeface="Cambria" panose="02040503050406030204" pitchFamily="18" charset="0"/>
              </a:rPr>
              <a:t> </a:t>
            </a:r>
            <a:r>
              <a:rPr lang="ro-RO" sz="2000" b="1" dirty="0" err="1">
                <a:latin typeface="Cambria" panose="02040503050406030204" pitchFamily="18" charset="0"/>
                <a:ea typeface="Cambria" panose="02040503050406030204" pitchFamily="18" charset="0"/>
              </a:rPr>
              <a:t>Database</a:t>
            </a:r>
            <a:r>
              <a:rPr lang="ro-RO" sz="2000" b="1" dirty="0">
                <a:latin typeface="Cambria" panose="02040503050406030204" pitchFamily="18" charset="0"/>
                <a:ea typeface="Cambria" panose="02040503050406030204" pitchFamily="18" charset="0"/>
              </a:rPr>
              <a:t> II</a:t>
            </a:r>
            <a:r>
              <a:rPr lang="ro-RO" sz="2000" dirty="0">
                <a:latin typeface="Cambria" panose="02040503050406030204" pitchFamily="18" charset="0"/>
                <a:ea typeface="Cambria" panose="02040503050406030204" pitchFamily="18" charset="0"/>
              </a:rPr>
              <a:t>, care reprezintă o resursă extinsă și diversificată de informații despre confortul termic. Această bază de date include:</a:t>
            </a:r>
          </a:p>
          <a:p>
            <a:pPr marL="0" indent="0">
              <a:lnSpc>
                <a:spcPct val="90000"/>
              </a:lnSpc>
              <a:buNone/>
            </a:pPr>
            <a:r>
              <a:rPr lang="ro-RO" sz="2000" b="1" dirty="0">
                <a:latin typeface="Cambria" panose="02040503050406030204" pitchFamily="18" charset="0"/>
                <a:ea typeface="Cambria" panose="02040503050406030204" pitchFamily="18" charset="0"/>
              </a:rPr>
              <a:t>Dimensiuni ale </a:t>
            </a:r>
            <a:r>
              <a:rPr lang="ro-RO" sz="2000" b="1" dirty="0" err="1">
                <a:latin typeface="Cambria" panose="02040503050406030204" pitchFamily="18" charset="0"/>
                <a:ea typeface="Cambria" panose="02040503050406030204" pitchFamily="18" charset="0"/>
              </a:rPr>
              <a:t>datasetului</a:t>
            </a:r>
            <a:r>
              <a:rPr lang="ro-RO" sz="2000" dirty="0">
                <a:latin typeface="Cambria" panose="02040503050406030204" pitchFamily="18" charset="0"/>
                <a:ea typeface="Cambria" panose="02040503050406030204" pitchFamily="18" charset="0"/>
              </a:rPr>
              <a:t>: Peste </a:t>
            </a:r>
            <a:r>
              <a:rPr lang="ro-RO" sz="2000" b="1" dirty="0">
                <a:latin typeface="Cambria" panose="02040503050406030204" pitchFamily="18" charset="0"/>
                <a:ea typeface="Cambria" panose="02040503050406030204" pitchFamily="18" charset="0"/>
              </a:rPr>
              <a:t>107.583 de înregistrări</a:t>
            </a:r>
            <a:r>
              <a:rPr lang="ro-RO" sz="2000" dirty="0">
                <a:latin typeface="Cambria" panose="02040503050406030204" pitchFamily="18" charset="0"/>
                <a:ea typeface="Cambria" panose="02040503050406030204" pitchFamily="18" charset="0"/>
              </a:rPr>
              <a:t> și </a:t>
            </a:r>
            <a:r>
              <a:rPr lang="ro-RO" sz="2000" b="1" dirty="0">
                <a:latin typeface="Cambria" panose="02040503050406030204" pitchFamily="18" charset="0"/>
                <a:ea typeface="Cambria" panose="02040503050406030204" pitchFamily="18" charset="0"/>
              </a:rPr>
              <a:t>70 de coloane</a:t>
            </a:r>
            <a:r>
              <a:rPr lang="ro-RO" sz="2000" dirty="0">
                <a:latin typeface="Cambria" panose="02040503050406030204" pitchFamily="18" charset="0"/>
                <a:ea typeface="Cambria" panose="02040503050406030204" pitchFamily="18" charset="0"/>
              </a:rPr>
              <a:t>.</a:t>
            </a:r>
          </a:p>
          <a:p>
            <a:pPr marL="0" indent="0">
              <a:lnSpc>
                <a:spcPct val="90000"/>
              </a:lnSpc>
              <a:buNone/>
            </a:pPr>
            <a:r>
              <a:rPr lang="ro-RO" sz="2000" b="1" dirty="0">
                <a:latin typeface="Cambria" panose="02040503050406030204" pitchFamily="18" charset="0"/>
                <a:ea typeface="Cambria" panose="02040503050406030204" pitchFamily="18" charset="0"/>
              </a:rPr>
              <a:t>Tipuri de date colectate</a:t>
            </a:r>
            <a:r>
              <a:rPr lang="ro-RO" sz="2000" dirty="0">
                <a:latin typeface="Cambria" panose="02040503050406030204" pitchFamily="18" charset="0"/>
                <a:ea typeface="Cambria" panose="02040503050406030204" pitchFamily="18" charset="0"/>
              </a:rPr>
              <a:t>:</a:t>
            </a:r>
          </a:p>
          <a:p>
            <a:pPr marL="742950" lvl="1" indent="-285750">
              <a:lnSpc>
                <a:spcPct val="90000"/>
              </a:lnSpc>
              <a:buFont typeface="Arial" panose="020B0604020202020204" pitchFamily="34" charset="0"/>
              <a:buChar char="•"/>
            </a:pPr>
            <a:r>
              <a:rPr lang="ro-RO" b="1" dirty="0">
                <a:latin typeface="Cambria" panose="02040503050406030204" pitchFamily="18" charset="0"/>
                <a:ea typeface="Cambria" panose="02040503050406030204" pitchFamily="18" charset="0"/>
              </a:rPr>
              <a:t>Climatice obiective</a:t>
            </a:r>
            <a:r>
              <a:rPr lang="ro-RO" dirty="0">
                <a:latin typeface="Cambria" panose="02040503050406030204" pitchFamily="18" charset="0"/>
                <a:ea typeface="Cambria" panose="02040503050406030204" pitchFamily="18" charset="0"/>
              </a:rPr>
              <a:t>: Temperatură aer, umiditate relativă, viteza aerului.</a:t>
            </a:r>
          </a:p>
          <a:p>
            <a:pPr marL="742950" lvl="1" indent="-285750">
              <a:lnSpc>
                <a:spcPct val="90000"/>
              </a:lnSpc>
              <a:buFont typeface="Arial" panose="020B0604020202020204" pitchFamily="34" charset="0"/>
              <a:buChar char="•"/>
            </a:pPr>
            <a:r>
              <a:rPr lang="ro-RO" b="1" dirty="0">
                <a:latin typeface="Cambria" panose="02040503050406030204" pitchFamily="18" charset="0"/>
                <a:ea typeface="Cambria" panose="02040503050406030204" pitchFamily="18" charset="0"/>
              </a:rPr>
              <a:t>Subiective</a:t>
            </a:r>
            <a:r>
              <a:rPr lang="ro-RO" dirty="0">
                <a:latin typeface="Cambria" panose="02040503050406030204" pitchFamily="18" charset="0"/>
                <a:ea typeface="Cambria" panose="02040503050406030204" pitchFamily="18" charset="0"/>
              </a:rPr>
              <a:t>: Percepțiile utilizatorilor cu privire la confortul termic (ex. cât de cald sau rece li s-a părut spațiul).</a:t>
            </a:r>
          </a:p>
          <a:p>
            <a:pPr marL="742950" lvl="1" indent="-285750">
              <a:lnSpc>
                <a:spcPct val="90000"/>
              </a:lnSpc>
              <a:buFont typeface="Arial" panose="020B0604020202020204" pitchFamily="34" charset="0"/>
              <a:buChar char="•"/>
            </a:pPr>
            <a:r>
              <a:rPr lang="ro-RO" b="1" dirty="0">
                <a:latin typeface="Cambria" panose="02040503050406030204" pitchFamily="18" charset="0"/>
                <a:ea typeface="Cambria" panose="02040503050406030204" pitchFamily="18" charset="0"/>
              </a:rPr>
              <a:t>Caracteristici contextuale</a:t>
            </a:r>
            <a:r>
              <a:rPr lang="ro-RO" dirty="0">
                <a:latin typeface="Cambria" panose="02040503050406030204" pitchFamily="18" charset="0"/>
                <a:ea typeface="Cambria" panose="02040503050406030204" pitchFamily="18" charset="0"/>
              </a:rPr>
              <a:t>: Tipul de activitate fizică și îmbrăcămintea utilizată.</a:t>
            </a:r>
          </a:p>
          <a:p>
            <a:pPr marL="0" indent="0">
              <a:lnSpc>
                <a:spcPct val="90000"/>
              </a:lnSpc>
              <a:buNone/>
            </a:pPr>
            <a:r>
              <a:rPr lang="ro-RO" sz="2000" dirty="0">
                <a:latin typeface="Cambria" panose="02040503050406030204" pitchFamily="18" charset="0"/>
                <a:ea typeface="Cambria" panose="02040503050406030204" pitchFamily="18" charset="0"/>
              </a:rPr>
              <a:t>Aceste date au fost utilizate pentru a identifica relații între condițiile climatice și percepțiile utilizatorilor, contribuind la modelarea confortului termic.</a:t>
            </a:r>
          </a:p>
          <a:p>
            <a:pPr>
              <a:lnSpc>
                <a:spcPct val="90000"/>
              </a:lnSpc>
            </a:pPr>
            <a:endParaRPr lang="ro-RO"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4714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2F051551-18F6-05CC-1146-EEF961382209}"/>
              </a:ext>
            </a:extLst>
          </p:cNvPr>
          <p:cNvSpPr>
            <a:spLocks noGrp="1"/>
          </p:cNvSpPr>
          <p:nvPr>
            <p:ph type="title"/>
          </p:nvPr>
        </p:nvSpPr>
        <p:spPr/>
        <p:txBody>
          <a:bodyPr/>
          <a:lstStyle/>
          <a:p>
            <a:r>
              <a:rPr lang="en-US" b="1" i="0" dirty="0">
                <a:latin typeface="Cambria" panose="02040503050406030204" pitchFamily="18" charset="0"/>
                <a:ea typeface="Cambria" panose="02040503050406030204" pitchFamily="18" charset="0"/>
              </a:rPr>
              <a:t>3.</a:t>
            </a:r>
            <a:r>
              <a:rPr lang="ro-RO" b="1" i="0" dirty="0">
                <a:latin typeface="Cambria" panose="02040503050406030204" pitchFamily="18" charset="0"/>
                <a:ea typeface="Cambria" panose="02040503050406030204" pitchFamily="18" charset="0"/>
              </a:rPr>
              <a:t>Analiza Datelor</a:t>
            </a:r>
            <a:br>
              <a:rPr lang="ro-RO" b="1" i="0" dirty="0"/>
            </a:br>
            <a:endParaRPr lang="ro-RO" i="0" dirty="0"/>
          </a:p>
        </p:txBody>
      </p:sp>
      <p:sp>
        <p:nvSpPr>
          <p:cNvPr id="3" name="Substituent conținut 2">
            <a:extLst>
              <a:ext uri="{FF2B5EF4-FFF2-40B4-BE49-F238E27FC236}">
                <a16:creationId xmlns:a16="http://schemas.microsoft.com/office/drawing/2014/main" id="{B338CABF-A184-8385-E278-734AAE0FC3C5}"/>
              </a:ext>
            </a:extLst>
          </p:cNvPr>
          <p:cNvSpPr>
            <a:spLocks noGrp="1"/>
          </p:cNvSpPr>
          <p:nvPr>
            <p:ph idx="1"/>
          </p:nvPr>
        </p:nvSpPr>
        <p:spPr/>
        <p:txBody>
          <a:bodyPr>
            <a:normAutofit fontScale="92500" lnSpcReduction="10000"/>
          </a:bodyPr>
          <a:lstStyle/>
          <a:p>
            <a:pPr marL="0" indent="0">
              <a:buNone/>
            </a:pPr>
            <a:r>
              <a:rPr lang="en-US" dirty="0">
                <a:latin typeface="Cambria" panose="02040503050406030204" pitchFamily="18" charset="0"/>
                <a:ea typeface="Cambria" panose="02040503050406030204" pitchFamily="18" charset="0"/>
              </a:rPr>
              <a:t>	</a:t>
            </a:r>
            <a:r>
              <a:rPr lang="ro-RO" dirty="0">
                <a:latin typeface="Cambria" panose="02040503050406030204" pitchFamily="18" charset="0"/>
                <a:ea typeface="Cambria" panose="02040503050406030204" pitchFamily="18" charset="0"/>
              </a:rPr>
              <a:t>În prima etapă a proiectului, am efectuat o analiză exploratorie a datelor pentru a înțelege structura și distribuția variabilelor. </a:t>
            </a:r>
            <a:endParaRPr lang="en-US" dirty="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	</a:t>
            </a:r>
            <a:r>
              <a:rPr lang="ro-RO" dirty="0">
                <a:latin typeface="Cambria" panose="02040503050406030204" pitchFamily="18" charset="0"/>
                <a:ea typeface="Cambria" panose="02040503050406030204" pitchFamily="18" charset="0"/>
              </a:rPr>
              <a:t>Am analizat atât variabile numerice, cât și categorice, iar apoi am aplicat tehnici statistice pentru a identifica corelațiile dintre acestea.</a:t>
            </a:r>
            <a:endParaRPr lang="en-US" dirty="0">
              <a:latin typeface="Cambria" panose="02040503050406030204" pitchFamily="18" charset="0"/>
              <a:ea typeface="Cambria" panose="02040503050406030204" pitchFamily="18" charset="0"/>
            </a:endParaRPr>
          </a:p>
          <a:p>
            <a:pPr marL="0" indent="0">
              <a:buNone/>
            </a:pPr>
            <a:r>
              <a:rPr lang="en-US" dirty="0">
                <a:latin typeface="Cambria" panose="02040503050406030204" pitchFamily="18" charset="0"/>
                <a:ea typeface="Cambria" panose="02040503050406030204" pitchFamily="18" charset="0"/>
              </a:rPr>
              <a:t>	</a:t>
            </a:r>
            <a:r>
              <a:rPr lang="ro-RO" dirty="0">
                <a:latin typeface="Cambria" panose="02040503050406030204" pitchFamily="18" charset="0"/>
                <a:ea typeface="Cambria" panose="02040503050406030204" pitchFamily="18" charset="0"/>
              </a:rPr>
              <a:t>Pentru vizualizarea relațiilor complexe dintre variabile, am utilizat tehnici avansate precum PCA (Principal Component </a:t>
            </a:r>
            <a:r>
              <a:rPr lang="ro-RO" dirty="0" err="1">
                <a:latin typeface="Cambria" panose="02040503050406030204" pitchFamily="18" charset="0"/>
                <a:ea typeface="Cambria" panose="02040503050406030204" pitchFamily="18" charset="0"/>
              </a:rPr>
              <a:t>Analysis</a:t>
            </a:r>
            <a:r>
              <a:rPr lang="ro-RO" dirty="0">
                <a:latin typeface="Cambria" panose="02040503050406030204" pitchFamily="18" charset="0"/>
                <a:ea typeface="Cambria" panose="02040503050406030204" pitchFamily="18" charset="0"/>
              </a:rPr>
              <a:t> - reduce dimensiunea datelor păstrând variabilitatea esențială) și t-SNE (t-</a:t>
            </a:r>
            <a:r>
              <a:rPr lang="ro-RO" dirty="0" err="1">
                <a:latin typeface="Cambria" panose="02040503050406030204" pitchFamily="18" charset="0"/>
                <a:ea typeface="Cambria" panose="02040503050406030204" pitchFamily="18" charset="0"/>
              </a:rPr>
              <a:t>Distributed</a:t>
            </a:r>
            <a:r>
              <a:rPr lang="ro-RO" dirty="0">
                <a:latin typeface="Cambria" panose="02040503050406030204" pitchFamily="18" charset="0"/>
                <a:ea typeface="Cambria" panose="02040503050406030204" pitchFamily="18" charset="0"/>
              </a:rPr>
              <a:t> </a:t>
            </a:r>
            <a:r>
              <a:rPr lang="ro-RO" dirty="0" err="1">
                <a:latin typeface="Cambria" panose="02040503050406030204" pitchFamily="18" charset="0"/>
                <a:ea typeface="Cambria" panose="02040503050406030204" pitchFamily="18" charset="0"/>
              </a:rPr>
              <a:t>Stochastic</a:t>
            </a:r>
            <a:r>
              <a:rPr lang="ro-RO" dirty="0">
                <a:latin typeface="Cambria" panose="02040503050406030204" pitchFamily="18" charset="0"/>
                <a:ea typeface="Cambria" panose="02040503050406030204" pitchFamily="18" charset="0"/>
              </a:rPr>
              <a:t> </a:t>
            </a:r>
            <a:r>
              <a:rPr lang="ro-RO" dirty="0" err="1">
                <a:latin typeface="Cambria" panose="02040503050406030204" pitchFamily="18" charset="0"/>
                <a:ea typeface="Cambria" panose="02040503050406030204" pitchFamily="18" charset="0"/>
              </a:rPr>
              <a:t>Neighbor</a:t>
            </a:r>
            <a:r>
              <a:rPr lang="ro-RO" dirty="0">
                <a:latin typeface="Cambria" panose="02040503050406030204" pitchFamily="18" charset="0"/>
                <a:ea typeface="Cambria" panose="02040503050406030204" pitchFamily="18" charset="0"/>
              </a:rPr>
              <a:t> </a:t>
            </a:r>
            <a:r>
              <a:rPr lang="ro-RO" dirty="0" err="1">
                <a:latin typeface="Cambria" panose="02040503050406030204" pitchFamily="18" charset="0"/>
                <a:ea typeface="Cambria" panose="02040503050406030204" pitchFamily="18" charset="0"/>
              </a:rPr>
              <a:t>Embedding</a:t>
            </a:r>
            <a:r>
              <a:rPr lang="ro-RO" dirty="0">
                <a:latin typeface="Cambria" panose="02040503050406030204" pitchFamily="18" charset="0"/>
                <a:ea typeface="Cambria" panose="02040503050406030204" pitchFamily="18" charset="0"/>
              </a:rPr>
              <a:t> - creează o reprezentare bidimensională pentru a evidenția grupările din date), care ne-au ajutat să evidențiem tipare în setul de date.</a:t>
            </a:r>
          </a:p>
          <a:p>
            <a:pPr marL="0" indent="0">
              <a:buNone/>
            </a:pPr>
            <a:r>
              <a:rPr lang="en-US" dirty="0">
                <a:latin typeface="Cambria" panose="02040503050406030204" pitchFamily="18" charset="0"/>
                <a:ea typeface="Cambria" panose="02040503050406030204" pitchFamily="18" charset="0"/>
              </a:rPr>
              <a:t>	</a:t>
            </a:r>
            <a:r>
              <a:rPr lang="ro-RO" dirty="0">
                <a:latin typeface="Cambria" panose="02040503050406030204" pitchFamily="18" charset="0"/>
                <a:ea typeface="Cambria" panose="02040503050406030204" pitchFamily="18" charset="0"/>
              </a:rPr>
              <a:t>Această etapă a permis să identificăm structura generală a datelor și să eliminăm eventualele inconsistențe.</a:t>
            </a:r>
          </a:p>
        </p:txBody>
      </p:sp>
    </p:spTree>
    <p:extLst>
      <p:ext uri="{BB962C8B-B14F-4D97-AF65-F5344CB8AC3E}">
        <p14:creationId xmlns:p14="http://schemas.microsoft.com/office/powerpoint/2010/main" val="2561864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6A6998EA-45A8-430D-59E0-BD9C9CEB0EE9}"/>
              </a:ext>
            </a:extLst>
          </p:cNvPr>
          <p:cNvPicPr>
            <a:picLocks noGrp="1" noChangeAspect="1"/>
          </p:cNvPicPr>
          <p:nvPr>
            <p:ph idx="1"/>
          </p:nvPr>
        </p:nvPicPr>
        <p:blipFill rotWithShape="1">
          <a:blip r:embed="rId2"/>
          <a:srcRect l="26036" t="48306" r="58096" b="18948"/>
          <a:stretch/>
        </p:blipFill>
        <p:spPr bwMode="auto">
          <a:xfrm>
            <a:off x="0" y="78789"/>
            <a:ext cx="5862724" cy="3402734"/>
          </a:xfrm>
          <a:prstGeom prst="rect">
            <a:avLst/>
          </a:prstGeom>
          <a:ln w="25400">
            <a:solidFill>
              <a:schemeClr val="tx1"/>
            </a:solidFill>
          </a:ln>
          <a:extLst>
            <a:ext uri="{53640926-AAD7-44D8-BBD7-CCE9431645EC}">
              <a14:shadowObscured xmlns:a14="http://schemas.microsoft.com/office/drawing/2010/main"/>
            </a:ext>
          </a:extLst>
        </p:spPr>
      </p:pic>
      <p:sp>
        <p:nvSpPr>
          <p:cNvPr id="5" name="Text Box 2">
            <a:extLst>
              <a:ext uri="{FF2B5EF4-FFF2-40B4-BE49-F238E27FC236}">
                <a16:creationId xmlns:a16="http://schemas.microsoft.com/office/drawing/2014/main" id="{64113FA8-C45E-0D9F-E6A2-BA5BCA2D49E2}"/>
              </a:ext>
            </a:extLst>
          </p:cNvPr>
          <p:cNvSpPr txBox="1">
            <a:spLocks noChangeArrowheads="1"/>
          </p:cNvSpPr>
          <p:nvPr/>
        </p:nvSpPr>
        <p:spPr bwMode="auto">
          <a:xfrm>
            <a:off x="1150768" y="3627977"/>
            <a:ext cx="3641090" cy="27178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indent="367030" algn="ctr">
              <a:spcAft>
                <a:spcPts val="1000"/>
              </a:spcAft>
            </a:pP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Figura </a:t>
            </a:r>
            <a:r>
              <a:rPr lang="en-US" sz="1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3</a:t>
            </a: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Distribuția</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pentru</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PMV</a:t>
            </a:r>
            <a:endPar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indent="367030">
              <a:lnSpc>
                <a:spcPct val="110000"/>
              </a:lnSpc>
              <a:spcAft>
                <a:spcPts val="6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 </a:t>
            </a:r>
            <a:endParaRPr lang="ro-RO" sz="1200" dirty="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6" name="CasetăText 5">
            <a:extLst>
              <a:ext uri="{FF2B5EF4-FFF2-40B4-BE49-F238E27FC236}">
                <a16:creationId xmlns:a16="http://schemas.microsoft.com/office/drawing/2014/main" id="{A77E2486-824F-CB6D-BEC4-09B4913D1124}"/>
              </a:ext>
            </a:extLst>
          </p:cNvPr>
          <p:cNvSpPr txBox="1"/>
          <p:nvPr/>
        </p:nvSpPr>
        <p:spPr>
          <a:xfrm>
            <a:off x="622571" y="4370515"/>
            <a:ext cx="5473429" cy="1754326"/>
          </a:xfrm>
          <a:prstGeom prst="rect">
            <a:avLst/>
          </a:prstGeom>
          <a:noFill/>
        </p:spPr>
        <p:txBody>
          <a:bodyPr wrap="square" rtlCol="0">
            <a:spAutoFit/>
          </a:bodyPr>
          <a:lstStyle/>
          <a:p>
            <a:r>
              <a:rPr lang="ro-RO" dirty="0">
                <a:latin typeface="Cambria" panose="02040503050406030204" pitchFamily="18" charset="0"/>
                <a:ea typeface="Cambria" panose="02040503050406030204" pitchFamily="18" charset="0"/>
              </a:rPr>
              <a:t>Acest grafic ilustrează distribuția percepției de confort termic (PMV) în setul de date. Observăm că majoritatea valorilor sunt grupate în jurul valorii 0, ceea ce indică un nivel moderat de confort perceput. Totuși, există și valori extreme, care indică disconfort termic perceput de unii utilizatori.</a:t>
            </a:r>
          </a:p>
        </p:txBody>
      </p:sp>
      <p:sp>
        <p:nvSpPr>
          <p:cNvPr id="7" name="CasetăText 6">
            <a:extLst>
              <a:ext uri="{FF2B5EF4-FFF2-40B4-BE49-F238E27FC236}">
                <a16:creationId xmlns:a16="http://schemas.microsoft.com/office/drawing/2014/main" id="{B5128104-0C9B-1F05-EA2D-EFA08658AAF4}"/>
              </a:ext>
            </a:extLst>
          </p:cNvPr>
          <p:cNvSpPr txBox="1"/>
          <p:nvPr/>
        </p:nvSpPr>
        <p:spPr>
          <a:xfrm>
            <a:off x="7252545" y="4370515"/>
            <a:ext cx="4667113" cy="1754326"/>
          </a:xfrm>
          <a:prstGeom prst="rect">
            <a:avLst/>
          </a:prstGeom>
          <a:noFill/>
        </p:spPr>
        <p:txBody>
          <a:bodyPr wrap="square" rtlCol="0">
            <a:spAutoFit/>
          </a:bodyPr>
          <a:lstStyle/>
          <a:p>
            <a:r>
              <a:rPr lang="ro-RO" dirty="0">
                <a:latin typeface="Cambria" panose="02040503050406030204" pitchFamily="18" charset="0"/>
                <a:ea typeface="Cambria" panose="02040503050406030204" pitchFamily="18" charset="0"/>
              </a:rPr>
              <a:t>Graficul evidențiază variația temperaturii aerului în setul de date. Majoritatea valorilor se află între 20°C și 30°C, cu un vârf proeminent în jurul valorii de 25°C, sugerând că datele provin din medii predominant temperate.</a:t>
            </a:r>
          </a:p>
        </p:txBody>
      </p:sp>
      <p:pic>
        <p:nvPicPr>
          <p:cNvPr id="8" name="Picture 10">
            <a:extLst>
              <a:ext uri="{FF2B5EF4-FFF2-40B4-BE49-F238E27FC236}">
                <a16:creationId xmlns:a16="http://schemas.microsoft.com/office/drawing/2014/main" id="{8168BC59-123A-2CE2-9B25-8CC233124C8A}"/>
              </a:ext>
            </a:extLst>
          </p:cNvPr>
          <p:cNvPicPr>
            <a:picLocks noChangeAspect="1"/>
          </p:cNvPicPr>
          <p:nvPr/>
        </p:nvPicPr>
        <p:blipFill rotWithShape="1">
          <a:blip r:embed="rId3"/>
          <a:srcRect l="10028" t="51551" r="74102" b="15523"/>
          <a:stretch/>
        </p:blipFill>
        <p:spPr bwMode="auto">
          <a:xfrm>
            <a:off x="6200616" y="78789"/>
            <a:ext cx="5862724" cy="3420487"/>
          </a:xfrm>
          <a:prstGeom prst="rect">
            <a:avLst/>
          </a:prstGeom>
          <a:ln w="25400">
            <a:solidFill>
              <a:schemeClr val="tx1"/>
            </a:solidFill>
          </a:ln>
          <a:extLst>
            <a:ext uri="{53640926-AAD7-44D8-BBD7-CCE9431645EC}">
              <a14:shadowObscured xmlns:a14="http://schemas.microsoft.com/office/drawing/2010/main"/>
            </a:ext>
          </a:extLst>
        </p:spPr>
      </p:pic>
      <p:sp>
        <p:nvSpPr>
          <p:cNvPr id="9" name="Text Box 2">
            <a:extLst>
              <a:ext uri="{FF2B5EF4-FFF2-40B4-BE49-F238E27FC236}">
                <a16:creationId xmlns:a16="http://schemas.microsoft.com/office/drawing/2014/main" id="{46A632A4-FB94-07E2-72B2-32C446033D0E}"/>
              </a:ext>
            </a:extLst>
          </p:cNvPr>
          <p:cNvSpPr txBox="1">
            <a:spLocks noChangeArrowheads="1"/>
          </p:cNvSpPr>
          <p:nvPr/>
        </p:nvSpPr>
        <p:spPr bwMode="auto">
          <a:xfrm>
            <a:off x="7400143" y="3725949"/>
            <a:ext cx="3641090" cy="271780"/>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indent="367030" algn="ctr">
              <a:spcAft>
                <a:spcPts val="1000"/>
              </a:spcAft>
            </a:pP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Figura </a:t>
            </a:r>
            <a:r>
              <a:rPr lang="en-US" sz="1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3.</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b</a:t>
            </a: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Distribuția</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pentru</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Temperatura</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aerului</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(°C)</a:t>
            </a:r>
            <a:endPar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indent="367030">
              <a:lnSpc>
                <a:spcPct val="110000"/>
              </a:lnSpc>
              <a:spcAft>
                <a:spcPts val="6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 </a:t>
            </a:r>
            <a:endParaRPr lang="ro-RO" sz="1200" dirty="0">
              <a:effectLst/>
              <a:latin typeface="Cambria"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079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FBE127-D2A6-4FA3-A6B9-B8FD1DE4B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CA4A139B-B280-A537-BE82-6D08002D5940}"/>
              </a:ext>
            </a:extLst>
          </p:cNvPr>
          <p:cNvSpPr>
            <a:spLocks noGrp="1"/>
          </p:cNvSpPr>
          <p:nvPr>
            <p:ph type="title"/>
          </p:nvPr>
        </p:nvSpPr>
        <p:spPr>
          <a:xfrm>
            <a:off x="6388076" y="266700"/>
            <a:ext cx="5074783" cy="1757362"/>
          </a:xfrm>
        </p:spPr>
        <p:txBody>
          <a:bodyPr>
            <a:normAutofit/>
          </a:bodyPr>
          <a:lstStyle/>
          <a:p>
            <a:r>
              <a:rPr lang="en-US" sz="3700" b="1" dirty="0">
                <a:latin typeface="Cambria" panose="02040503050406030204" pitchFamily="18" charset="0"/>
                <a:ea typeface="Cambria" panose="02040503050406030204" pitchFamily="18" charset="0"/>
              </a:rPr>
              <a:t>4.</a:t>
            </a:r>
            <a:r>
              <a:rPr lang="ro-RO" sz="3700" b="1" dirty="0">
                <a:latin typeface="Cambria" panose="02040503050406030204" pitchFamily="18" charset="0"/>
                <a:ea typeface="Cambria" panose="02040503050406030204" pitchFamily="18" charset="0"/>
              </a:rPr>
              <a:t>Preprocesarea </a:t>
            </a:r>
            <a:r>
              <a:rPr lang="ro-RO" sz="3700" b="1" i="0" dirty="0">
                <a:latin typeface="Cambria" panose="02040503050406030204" pitchFamily="18" charset="0"/>
                <a:ea typeface="Cambria" panose="02040503050406030204" pitchFamily="18" charset="0"/>
              </a:rPr>
              <a:t>Datelor</a:t>
            </a:r>
            <a:br>
              <a:rPr lang="ro-RO" sz="3700" b="1" dirty="0">
                <a:latin typeface="Cambria" panose="02040503050406030204" pitchFamily="18" charset="0"/>
                <a:ea typeface="Cambria" panose="02040503050406030204" pitchFamily="18" charset="0"/>
              </a:rPr>
            </a:br>
            <a:endParaRPr lang="ro-RO" sz="3700" dirty="0">
              <a:latin typeface="Cambria" panose="02040503050406030204" pitchFamily="18" charset="0"/>
              <a:ea typeface="Cambria" panose="02040503050406030204" pitchFamily="18" charset="0"/>
            </a:endParaRPr>
          </a:p>
        </p:txBody>
      </p:sp>
      <p:cxnSp>
        <p:nvCxnSpPr>
          <p:cNvPr id="12" name="Straight Connector 11">
            <a:extLst>
              <a:ext uri="{FF2B5EF4-FFF2-40B4-BE49-F238E27FC236}">
                <a16:creationId xmlns:a16="http://schemas.microsoft.com/office/drawing/2014/main" id="{DDD9C044-4B08-47CC-852C-B22B09675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4948518" cy="13245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33687E-2F83-4E90-B11A-4B998C1540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292DBC3-1A72-41ED-8432-D0D64FD63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743200"/>
            <a:ext cx="4477872" cy="4114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Imagine 4">
            <a:extLst>
              <a:ext uri="{FF2B5EF4-FFF2-40B4-BE49-F238E27FC236}">
                <a16:creationId xmlns:a16="http://schemas.microsoft.com/office/drawing/2014/main" id="{C70AC9CA-4E28-00CD-4073-6A9AC6449798}"/>
              </a:ext>
            </a:extLst>
          </p:cNvPr>
          <p:cNvPicPr>
            <a:picLocks noChangeAspect="1"/>
          </p:cNvPicPr>
          <p:nvPr/>
        </p:nvPicPr>
        <p:blipFill>
          <a:blip r:embed="rId2"/>
          <a:stretch>
            <a:fillRect/>
          </a:stretch>
        </p:blipFill>
        <p:spPr>
          <a:xfrm>
            <a:off x="241325" y="1692721"/>
            <a:ext cx="5562600" cy="3472558"/>
          </a:xfrm>
          <a:prstGeom prst="rect">
            <a:avLst/>
          </a:prstGeom>
        </p:spPr>
      </p:pic>
      <p:sp>
        <p:nvSpPr>
          <p:cNvPr id="3" name="Substituent conținut 2">
            <a:extLst>
              <a:ext uri="{FF2B5EF4-FFF2-40B4-BE49-F238E27FC236}">
                <a16:creationId xmlns:a16="http://schemas.microsoft.com/office/drawing/2014/main" id="{210A2415-B6B6-4B1E-DCF2-576DF79E40E8}"/>
              </a:ext>
            </a:extLst>
          </p:cNvPr>
          <p:cNvSpPr>
            <a:spLocks noGrp="1"/>
          </p:cNvSpPr>
          <p:nvPr>
            <p:ph idx="1"/>
          </p:nvPr>
        </p:nvSpPr>
        <p:spPr>
          <a:xfrm>
            <a:off x="6259286" y="1545772"/>
            <a:ext cx="4994931" cy="4778828"/>
          </a:xfrm>
        </p:spPr>
        <p:txBody>
          <a:bodyPr anchor="t">
            <a:normAutofit/>
          </a:bodyPr>
          <a:lstStyle/>
          <a:p>
            <a:pPr marL="0" indent="0">
              <a:lnSpc>
                <a:spcPct val="90000"/>
              </a:lnSpc>
              <a:buNone/>
            </a:pPr>
            <a:r>
              <a:rPr lang="ro-RO" sz="2200" dirty="0">
                <a:latin typeface="Cambria" panose="02040503050406030204" pitchFamily="18" charset="0"/>
                <a:ea typeface="Cambria" panose="02040503050406030204" pitchFamily="18" charset="0"/>
              </a:rPr>
              <a:t>Preprocesarea datelor a inclus mai multe etape esențiale pentru îmbunătățirea calității acestora.</a:t>
            </a:r>
            <a:endParaRPr lang="en-US" sz="2200" dirty="0">
              <a:latin typeface="Cambria" panose="02040503050406030204" pitchFamily="18" charset="0"/>
              <a:ea typeface="Cambria" panose="02040503050406030204" pitchFamily="18" charset="0"/>
            </a:endParaRPr>
          </a:p>
          <a:p>
            <a:pPr marL="0" indent="0">
              <a:lnSpc>
                <a:spcPct val="90000"/>
              </a:lnSpc>
              <a:buNone/>
            </a:pPr>
            <a:r>
              <a:rPr lang="ro-RO" sz="2200" dirty="0">
                <a:latin typeface="Cambria" panose="02040503050406030204" pitchFamily="18" charset="0"/>
                <a:ea typeface="Cambria" panose="02040503050406030204" pitchFamily="18" charset="0"/>
              </a:rPr>
              <a:t> Am aplicat filtre </a:t>
            </a:r>
            <a:r>
              <a:rPr lang="ro-RO" sz="2200" dirty="0" err="1">
                <a:latin typeface="Cambria" panose="02040503050406030204" pitchFamily="18" charset="0"/>
                <a:ea typeface="Cambria" panose="02040503050406030204" pitchFamily="18" charset="0"/>
              </a:rPr>
              <a:t>Low-pass</a:t>
            </a:r>
            <a:r>
              <a:rPr lang="ro-RO" sz="2200" dirty="0">
                <a:latin typeface="Cambria" panose="02040503050406030204" pitchFamily="18" charset="0"/>
                <a:ea typeface="Cambria" panose="02040503050406030204" pitchFamily="18" charset="0"/>
              </a:rPr>
              <a:t> și Band-</a:t>
            </a:r>
            <a:r>
              <a:rPr lang="ro-RO" sz="2200" dirty="0" err="1">
                <a:latin typeface="Cambria" panose="02040503050406030204" pitchFamily="18" charset="0"/>
                <a:ea typeface="Cambria" panose="02040503050406030204" pitchFamily="18" charset="0"/>
              </a:rPr>
              <a:t>pass</a:t>
            </a:r>
            <a:r>
              <a:rPr lang="ro-RO" sz="2200" dirty="0">
                <a:latin typeface="Cambria" panose="02040503050406030204" pitchFamily="18" charset="0"/>
                <a:ea typeface="Cambria" panose="02040503050406030204" pitchFamily="18" charset="0"/>
              </a:rPr>
              <a:t> pentru eliminarea zgomotului, iar pentru detectarea și eliminarea valorilor aberante am utilizat metode precum Z-</a:t>
            </a:r>
            <a:r>
              <a:rPr lang="ro-RO" sz="2200" dirty="0" err="1">
                <a:latin typeface="Cambria" panose="02040503050406030204" pitchFamily="18" charset="0"/>
                <a:ea typeface="Cambria" panose="02040503050406030204" pitchFamily="18" charset="0"/>
              </a:rPr>
              <a:t>Score</a:t>
            </a:r>
            <a:r>
              <a:rPr lang="ro-RO" sz="2200" dirty="0">
                <a:latin typeface="Cambria" panose="02040503050406030204" pitchFamily="18" charset="0"/>
                <a:ea typeface="Cambria" panose="02040503050406030204" pitchFamily="18" charset="0"/>
              </a:rPr>
              <a:t>, IQR, DBSCAN și </a:t>
            </a:r>
            <a:r>
              <a:rPr lang="ro-RO" sz="2200" dirty="0" err="1">
                <a:latin typeface="Cambria" panose="02040503050406030204" pitchFamily="18" charset="0"/>
                <a:ea typeface="Cambria" panose="02040503050406030204" pitchFamily="18" charset="0"/>
              </a:rPr>
              <a:t>Isolation</a:t>
            </a:r>
            <a:r>
              <a:rPr lang="ro-RO" sz="2200" dirty="0">
                <a:latin typeface="Cambria" panose="02040503050406030204" pitchFamily="18" charset="0"/>
                <a:ea typeface="Cambria" panose="02040503050406030204" pitchFamily="18" charset="0"/>
              </a:rPr>
              <a:t> Forest. </a:t>
            </a:r>
            <a:endParaRPr lang="en-US" sz="2200" dirty="0">
              <a:latin typeface="Cambria" panose="02040503050406030204" pitchFamily="18" charset="0"/>
              <a:ea typeface="Cambria" panose="02040503050406030204" pitchFamily="18" charset="0"/>
            </a:endParaRPr>
          </a:p>
          <a:p>
            <a:pPr marL="0" indent="0">
              <a:lnSpc>
                <a:spcPct val="90000"/>
              </a:lnSpc>
              <a:buNone/>
            </a:pPr>
            <a:r>
              <a:rPr lang="ro-RO" sz="2200" dirty="0">
                <a:latin typeface="Cambria" panose="02040503050406030204" pitchFamily="18" charset="0"/>
                <a:ea typeface="Cambria" panose="02040503050406030204" pitchFamily="18" charset="0"/>
              </a:rPr>
              <a:t>De asemenea, am aplicat tehnici de interpolare, inclusiv metode liniare, cubice și LOESS, pentru completarea valorilor lipsă.</a:t>
            </a:r>
          </a:p>
          <a:p>
            <a:pPr marL="0" indent="0">
              <a:lnSpc>
                <a:spcPct val="90000"/>
              </a:lnSpc>
              <a:buNone/>
            </a:pPr>
            <a:endParaRPr lang="ro-RO" sz="2200" dirty="0">
              <a:latin typeface="Cambria" panose="02040503050406030204" pitchFamily="18" charset="0"/>
              <a:ea typeface="Cambria" panose="02040503050406030204" pitchFamily="18" charset="0"/>
            </a:endParaRPr>
          </a:p>
        </p:txBody>
      </p:sp>
      <p:cxnSp>
        <p:nvCxnSpPr>
          <p:cNvPr id="18" name="Straight Connector 17">
            <a:extLst>
              <a:ext uri="{FF2B5EF4-FFF2-40B4-BE49-F238E27FC236}">
                <a16:creationId xmlns:a16="http://schemas.microsoft.com/office/drawing/2014/main" id="{99309E4A-5F81-4CAB-B5DB-AB4EB90C71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7" y="2548218"/>
            <a:ext cx="589522" cy="43097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483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7">
            <a:extLst>
              <a:ext uri="{FF2B5EF4-FFF2-40B4-BE49-F238E27FC236}">
                <a16:creationId xmlns:a16="http://schemas.microsoft.com/office/drawing/2014/main" id="{DA0C3B3F-2507-9818-864D-4A5D749FF2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922" t="33942" r="65671" b="10438"/>
          <a:stretch/>
        </p:blipFill>
        <p:spPr bwMode="auto">
          <a:xfrm>
            <a:off x="242206" y="319702"/>
            <a:ext cx="5415188" cy="3469967"/>
          </a:xfrm>
          <a:prstGeom prst="rect">
            <a:avLst/>
          </a:prstGeom>
          <a:ln w="31750">
            <a:solidFill>
              <a:schemeClr val="tx1"/>
            </a:solidFill>
          </a:ln>
          <a:extLst>
            <a:ext uri="{53640926-AAD7-44D8-BBD7-CCE9431645EC}">
              <a14:shadowObscured xmlns:a14="http://schemas.microsoft.com/office/drawing/2010/main"/>
            </a:ext>
          </a:extLst>
        </p:spPr>
      </p:pic>
      <p:sp>
        <p:nvSpPr>
          <p:cNvPr id="5" name="Text Box 2">
            <a:extLst>
              <a:ext uri="{FF2B5EF4-FFF2-40B4-BE49-F238E27FC236}">
                <a16:creationId xmlns:a16="http://schemas.microsoft.com/office/drawing/2014/main" id="{14C7D0C3-ED65-06D4-8169-965E3A3B3E71}"/>
              </a:ext>
            </a:extLst>
          </p:cNvPr>
          <p:cNvSpPr txBox="1">
            <a:spLocks noChangeArrowheads="1"/>
          </p:cNvSpPr>
          <p:nvPr/>
        </p:nvSpPr>
        <p:spPr bwMode="auto">
          <a:xfrm>
            <a:off x="609600" y="3874117"/>
            <a:ext cx="4071255" cy="527669"/>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marL="0" marR="0" indent="367030" algn="ctr">
              <a:spcAft>
                <a:spcPts val="1000"/>
              </a:spcAft>
            </a:pP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Figura </a:t>
            </a:r>
            <a:r>
              <a:rPr lang="en-US" sz="1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4</a:t>
            </a: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 </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Low-pass Filter - Air temperature (C)</a:t>
            </a: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exemplu, stil: </a:t>
            </a:r>
            <a:r>
              <a:rPr lang="ro-RO"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Caption</a:t>
            </a:r>
            <a:endPar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indent="367030">
              <a:lnSpc>
                <a:spcPct val="110000"/>
              </a:lnSpc>
              <a:spcAft>
                <a:spcPts val="600"/>
              </a:spcAft>
            </a:pPr>
            <a:r>
              <a:rPr lang="en-US" sz="1200" dirty="0">
                <a:effectLst/>
                <a:latin typeface="Cambria" panose="02040503050406030204" pitchFamily="18" charset="0"/>
                <a:ea typeface="Calibri" panose="020F0502020204030204" pitchFamily="34" charset="0"/>
                <a:cs typeface="Times New Roman" panose="02020603050405020304" pitchFamily="18" charset="0"/>
              </a:rPr>
              <a:t> </a:t>
            </a:r>
            <a:endParaRPr lang="ro-RO" sz="1200" dirty="0">
              <a:effectLst/>
              <a:latin typeface="Cambria" panose="02040503050406030204" pitchFamily="18" charset="0"/>
              <a:ea typeface="Calibri" panose="020F0502020204030204" pitchFamily="34" charset="0"/>
              <a:cs typeface="Times New Roman" panose="02020603050405020304" pitchFamily="18" charset="0"/>
            </a:endParaRPr>
          </a:p>
        </p:txBody>
      </p:sp>
      <p:pic>
        <p:nvPicPr>
          <p:cNvPr id="6" name="Picture 201">
            <a:extLst>
              <a:ext uri="{FF2B5EF4-FFF2-40B4-BE49-F238E27FC236}">
                <a16:creationId xmlns:a16="http://schemas.microsoft.com/office/drawing/2014/main" id="{DB981D5C-4DB5-6158-C801-5B4BEC6C27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837" t="31228" r="65540" b="12828"/>
          <a:stretch/>
        </p:blipFill>
        <p:spPr bwMode="auto">
          <a:xfrm>
            <a:off x="6060848" y="319702"/>
            <a:ext cx="5434464" cy="3471958"/>
          </a:xfrm>
          <a:prstGeom prst="rect">
            <a:avLst/>
          </a:prstGeom>
          <a:ln w="31750">
            <a:solidFill>
              <a:schemeClr val="tx1"/>
            </a:solidFill>
          </a:ln>
          <a:extLst>
            <a:ext uri="{53640926-AAD7-44D8-BBD7-CCE9431645EC}">
              <a14:shadowObscured xmlns:a14="http://schemas.microsoft.com/office/drawing/2010/main"/>
            </a:ext>
          </a:extLst>
        </p:spPr>
      </p:pic>
      <p:sp>
        <p:nvSpPr>
          <p:cNvPr id="7" name="Text Box 2">
            <a:extLst>
              <a:ext uri="{FF2B5EF4-FFF2-40B4-BE49-F238E27FC236}">
                <a16:creationId xmlns:a16="http://schemas.microsoft.com/office/drawing/2014/main" id="{C26D322F-1953-E8CA-F2EF-64E9F91156C7}"/>
              </a:ext>
            </a:extLst>
          </p:cNvPr>
          <p:cNvSpPr txBox="1">
            <a:spLocks noChangeArrowheads="1"/>
          </p:cNvSpPr>
          <p:nvPr/>
        </p:nvSpPr>
        <p:spPr bwMode="auto">
          <a:xfrm>
            <a:off x="6441851" y="3953612"/>
            <a:ext cx="4400321" cy="368681"/>
          </a:xfrm>
          <a:prstGeom prst="rect">
            <a:avLst/>
          </a:prstGeom>
          <a:noFill/>
          <a:ln w="9525">
            <a:solidFill>
              <a:schemeClr val="bg1"/>
            </a:solidFill>
            <a:miter lim="800000"/>
            <a:headEnd/>
            <a:tailEnd/>
          </a:ln>
        </p:spPr>
        <p:txBody>
          <a:bodyPr rot="0" vert="horz" wrap="square" lIns="91440" tIns="45720" rIns="91440" bIns="45720" anchor="t" anchorCtr="0">
            <a:noAutofit/>
          </a:bodyPr>
          <a:lstStyle/>
          <a:p>
            <a:pPr marL="0" marR="0" indent="367030" algn="ctr">
              <a:spcAft>
                <a:spcPts val="1000"/>
              </a:spcAft>
            </a:pP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Figura </a:t>
            </a:r>
            <a:r>
              <a:rPr lang="en-US" sz="1200" i="1" dirty="0">
                <a:solidFill>
                  <a:srgbClr val="000000"/>
                </a:solidFill>
                <a:latin typeface="Cambria" panose="02040503050406030204" pitchFamily="18" charset="0"/>
                <a:ea typeface="Calibri" panose="020F0502020204030204" pitchFamily="34" charset="0"/>
                <a:cs typeface="Times New Roman" panose="02020603050405020304" pitchFamily="18" charset="0"/>
              </a:rPr>
              <a:t>4 b</a:t>
            </a:r>
            <a:r>
              <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Eliminarea</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valorilor</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aberante</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folosind</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metoda</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Z-Score -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Temperatura</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a:t>
            </a:r>
            <a:r>
              <a:rPr lang="en-US" sz="1200" i="1"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aerului</a:t>
            </a:r>
            <a:r>
              <a:rPr lang="en-US"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 (°C)</a:t>
            </a:r>
            <a:endParaRPr lang="ro-RO" sz="1200" i="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8" name="CasetăText 7">
            <a:extLst>
              <a:ext uri="{FF2B5EF4-FFF2-40B4-BE49-F238E27FC236}">
                <a16:creationId xmlns:a16="http://schemas.microsoft.com/office/drawing/2014/main" id="{A4FCE7DC-3BA2-AD00-1C6B-3C08AF44A99B}"/>
              </a:ext>
            </a:extLst>
          </p:cNvPr>
          <p:cNvSpPr txBox="1"/>
          <p:nvPr/>
        </p:nvSpPr>
        <p:spPr>
          <a:xfrm>
            <a:off x="242206" y="4469731"/>
            <a:ext cx="5023757" cy="2068567"/>
          </a:xfrm>
          <a:prstGeom prst="rect">
            <a:avLst/>
          </a:prstGeom>
          <a:noFill/>
          <a:ln w="12700">
            <a:noFill/>
          </a:ln>
        </p:spPr>
        <p:txBody>
          <a:bodyPr wrap="square" rtlCol="0">
            <a:spAutoFit/>
          </a:bodyPr>
          <a:lstStyle/>
          <a:p>
            <a:r>
              <a:rPr lang="ro-RO" dirty="0">
                <a:latin typeface="Cambria" panose="02040503050406030204" pitchFamily="18" charset="0"/>
                <a:ea typeface="Cambria" panose="02040503050406030204" pitchFamily="18" charset="0"/>
              </a:rPr>
              <a:t>Acest grafic ilustrează aplicarea filtrului </a:t>
            </a:r>
            <a:r>
              <a:rPr lang="ro-RO" dirty="0" err="1">
                <a:latin typeface="Cambria" panose="02040503050406030204" pitchFamily="18" charset="0"/>
                <a:ea typeface="Cambria" panose="02040503050406030204" pitchFamily="18" charset="0"/>
              </a:rPr>
              <a:t>Low-pass</a:t>
            </a:r>
            <a:r>
              <a:rPr lang="ro-RO" dirty="0">
                <a:latin typeface="Cambria" panose="02040503050406030204" pitchFamily="18" charset="0"/>
                <a:ea typeface="Cambria" panose="02040503050406030204" pitchFamily="18" charset="0"/>
              </a:rPr>
              <a:t> pe semnalul temperaturii aerului. Metoda a fost utilizată pentru a elimina fluctuațiile rapide și zgomotul, păstrând doar tendințele relevante din date. Observăm cum filtrul reduce variațiile bruște, rezultând un semnal mai neted și mai ușor de analizat</a:t>
            </a:r>
          </a:p>
        </p:txBody>
      </p:sp>
      <p:sp>
        <p:nvSpPr>
          <p:cNvPr id="9" name="CasetăText 8">
            <a:extLst>
              <a:ext uri="{FF2B5EF4-FFF2-40B4-BE49-F238E27FC236}">
                <a16:creationId xmlns:a16="http://schemas.microsoft.com/office/drawing/2014/main" id="{A5FC2215-A7B7-7A64-2E68-15F25FBB172D}"/>
              </a:ext>
            </a:extLst>
          </p:cNvPr>
          <p:cNvSpPr txBox="1"/>
          <p:nvPr/>
        </p:nvSpPr>
        <p:spPr>
          <a:xfrm>
            <a:off x="6060848" y="4449795"/>
            <a:ext cx="5434464" cy="2044928"/>
          </a:xfrm>
          <a:prstGeom prst="rect">
            <a:avLst/>
          </a:prstGeom>
          <a:noFill/>
          <a:ln w="12700">
            <a:noFill/>
          </a:ln>
        </p:spPr>
        <p:txBody>
          <a:bodyPr wrap="square" rtlCol="0">
            <a:spAutoFit/>
          </a:bodyPr>
          <a:lstStyle/>
          <a:p>
            <a:r>
              <a:rPr lang="ro-RO" dirty="0">
                <a:latin typeface="Cambria" panose="02040503050406030204" pitchFamily="18" charset="0"/>
                <a:ea typeface="Cambria" panose="02040503050406030204" pitchFamily="18" charset="0"/>
              </a:rPr>
              <a:t>Graficul arată efectul eliminării valorilor aberante din temperatura aerului folosind metoda Z-</a:t>
            </a:r>
            <a:r>
              <a:rPr lang="ro-RO" dirty="0" err="1">
                <a:latin typeface="Cambria" panose="02040503050406030204" pitchFamily="18" charset="0"/>
                <a:ea typeface="Cambria" panose="02040503050406030204" pitchFamily="18" charset="0"/>
              </a:rPr>
              <a:t>Score</a:t>
            </a:r>
            <a:r>
              <a:rPr lang="ro-RO" dirty="0">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r>
              <a:rPr lang="ro-RO" dirty="0">
                <a:latin typeface="Cambria" panose="02040503050406030204" pitchFamily="18" charset="0"/>
                <a:ea typeface="Cambria" panose="02040503050406030204" pitchFamily="18" charset="0"/>
              </a:rPr>
              <a:t>Metoda Z-</a:t>
            </a:r>
            <a:r>
              <a:rPr lang="ro-RO" dirty="0" err="1">
                <a:latin typeface="Cambria" panose="02040503050406030204" pitchFamily="18" charset="0"/>
                <a:ea typeface="Cambria" panose="02040503050406030204" pitchFamily="18" charset="0"/>
              </a:rPr>
              <a:t>Score</a:t>
            </a:r>
            <a:r>
              <a:rPr lang="ro-RO" dirty="0">
                <a:latin typeface="Cambria" panose="02040503050406030204" pitchFamily="18" charset="0"/>
                <a:ea typeface="Cambria" panose="02040503050406030204" pitchFamily="18" charset="0"/>
              </a:rPr>
              <a:t> identifică și elimină valorile aberante prin analizarea distanței lor față de media setului de date. În acest grafic, observăm cum valorile extreme din datele originale sunt eliminate, rezultând un set de date mai uniform și reprezentativ pentru analiză</a:t>
            </a:r>
          </a:p>
        </p:txBody>
      </p:sp>
    </p:spTree>
    <p:extLst>
      <p:ext uri="{BB962C8B-B14F-4D97-AF65-F5344CB8AC3E}">
        <p14:creationId xmlns:p14="http://schemas.microsoft.com/office/powerpoint/2010/main" val="70321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20">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u 1">
            <a:extLst>
              <a:ext uri="{FF2B5EF4-FFF2-40B4-BE49-F238E27FC236}">
                <a16:creationId xmlns:a16="http://schemas.microsoft.com/office/drawing/2014/main" id="{C142C875-E92F-26F8-0A4C-4A8E32C9A32E}"/>
              </a:ext>
            </a:extLst>
          </p:cNvPr>
          <p:cNvSpPr>
            <a:spLocks noGrp="1"/>
          </p:cNvSpPr>
          <p:nvPr>
            <p:ph type="title"/>
          </p:nvPr>
        </p:nvSpPr>
        <p:spPr>
          <a:xfrm>
            <a:off x="349180" y="242030"/>
            <a:ext cx="7455247" cy="1071759"/>
          </a:xfrm>
        </p:spPr>
        <p:txBody>
          <a:bodyPr>
            <a:normAutofit/>
          </a:bodyPr>
          <a:lstStyle/>
          <a:p>
            <a:r>
              <a:rPr lang="en-US" b="1" i="0" dirty="0">
                <a:latin typeface="Cambria" panose="02040503050406030204" pitchFamily="18" charset="0"/>
                <a:ea typeface="Cambria" panose="02040503050406030204" pitchFamily="18" charset="0"/>
              </a:rPr>
              <a:t>5.</a:t>
            </a:r>
            <a:r>
              <a:rPr lang="ro-RO" b="1" i="0" dirty="0">
                <a:latin typeface="Cambria" panose="02040503050406030204" pitchFamily="18" charset="0"/>
                <a:ea typeface="Cambria" panose="02040503050406030204" pitchFamily="18" charset="0"/>
              </a:rPr>
              <a:t>Modelarea Predictivă</a:t>
            </a:r>
          </a:p>
        </p:txBody>
      </p:sp>
      <p:cxnSp>
        <p:nvCxnSpPr>
          <p:cNvPr id="32" name="Straight Connector 26">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Substituent conținut 2">
            <a:extLst>
              <a:ext uri="{FF2B5EF4-FFF2-40B4-BE49-F238E27FC236}">
                <a16:creationId xmlns:a16="http://schemas.microsoft.com/office/drawing/2014/main" id="{F947A768-7980-BDF2-69FA-CA225FD9EA1C}"/>
              </a:ext>
            </a:extLst>
          </p:cNvPr>
          <p:cNvSpPr>
            <a:spLocks noGrp="1"/>
          </p:cNvSpPr>
          <p:nvPr>
            <p:ph idx="1"/>
          </p:nvPr>
        </p:nvSpPr>
        <p:spPr>
          <a:xfrm>
            <a:off x="25108" y="1279260"/>
            <a:ext cx="7455247" cy="5418720"/>
          </a:xfrm>
        </p:spPr>
        <p:txBody>
          <a:bodyPr>
            <a:noAutofit/>
          </a:bodyPr>
          <a:lstStyle/>
          <a:p>
            <a:pPr marL="0" indent="0">
              <a:lnSpc>
                <a:spcPct val="90000"/>
              </a:lnSpc>
              <a:buNone/>
            </a:pPr>
            <a:r>
              <a:rPr lang="en-US" sz="1800" dirty="0">
                <a:latin typeface="Cambria" panose="02040503050406030204" pitchFamily="18" charset="0"/>
                <a:ea typeface="Cambria" panose="02040503050406030204" pitchFamily="18" charset="0"/>
              </a:rPr>
              <a:t>	</a:t>
            </a:r>
            <a:r>
              <a:rPr lang="ro-RO" sz="1800" dirty="0">
                <a:latin typeface="Cambria" panose="02040503050406030204" pitchFamily="18" charset="0"/>
                <a:ea typeface="Cambria" panose="02040503050406030204" pitchFamily="18" charset="0"/>
              </a:rPr>
              <a:t>Scopul modelării predictive a fost de a estima PMV (</a:t>
            </a:r>
            <a:r>
              <a:rPr lang="ro-RO" sz="1800" dirty="0" err="1">
                <a:latin typeface="Cambria" panose="02040503050406030204" pitchFamily="18" charset="0"/>
                <a:ea typeface="Cambria" panose="02040503050406030204" pitchFamily="18" charset="0"/>
              </a:rPr>
              <a:t>Predicted</a:t>
            </a:r>
            <a:r>
              <a:rPr lang="ro-RO" sz="1800" dirty="0">
                <a:latin typeface="Cambria" panose="02040503050406030204" pitchFamily="18" charset="0"/>
                <a:ea typeface="Cambria" panose="02040503050406030204" pitchFamily="18" charset="0"/>
              </a:rPr>
              <a:t> </a:t>
            </a:r>
            <a:r>
              <a:rPr lang="ro-RO" sz="1800" dirty="0" err="1">
                <a:latin typeface="Cambria" panose="02040503050406030204" pitchFamily="18" charset="0"/>
                <a:ea typeface="Cambria" panose="02040503050406030204" pitchFamily="18" charset="0"/>
              </a:rPr>
              <a:t>Mean</a:t>
            </a:r>
            <a:r>
              <a:rPr lang="ro-RO" sz="1800" dirty="0">
                <a:latin typeface="Cambria" panose="02040503050406030204" pitchFamily="18" charset="0"/>
                <a:ea typeface="Cambria" panose="02040503050406030204" pitchFamily="18" charset="0"/>
              </a:rPr>
              <a:t> </a:t>
            </a:r>
            <a:r>
              <a:rPr lang="ro-RO" sz="1800" dirty="0" err="1">
                <a:latin typeface="Cambria" panose="02040503050406030204" pitchFamily="18" charset="0"/>
                <a:ea typeface="Cambria" panose="02040503050406030204" pitchFamily="18" charset="0"/>
              </a:rPr>
              <a:t>Vote</a:t>
            </a:r>
            <a:r>
              <a:rPr lang="ro-RO" sz="1800" dirty="0">
                <a:latin typeface="Cambria" panose="02040503050406030204" pitchFamily="18" charset="0"/>
                <a:ea typeface="Cambria" panose="02040503050406030204" pitchFamily="18" charset="0"/>
              </a:rPr>
              <a:t>), care reprezintă nivelul perceput de confort termic pe o scală de la -3 (rece extrem) la +3 (cald extrem). Această variabilă este crucială pentru optimizarea setărilor sistemelor HVAC</a:t>
            </a:r>
            <a:endParaRPr lang="en-US" sz="1800" dirty="0">
              <a:latin typeface="Cambria" panose="02040503050406030204" pitchFamily="18" charset="0"/>
              <a:ea typeface="Cambria" panose="02040503050406030204" pitchFamily="18" charset="0"/>
            </a:endParaRPr>
          </a:p>
          <a:p>
            <a:pPr marL="0" indent="0">
              <a:lnSpc>
                <a:spcPct val="90000"/>
              </a:lnSpc>
              <a:buNone/>
            </a:pPr>
            <a:r>
              <a:rPr lang="ro-RO" sz="1800" dirty="0">
                <a:latin typeface="Cambria" panose="02040503050406030204" pitchFamily="18" charset="0"/>
                <a:ea typeface="Cambria" panose="02040503050406030204" pitchFamily="18" charset="0"/>
              </a:rPr>
              <a:t>Pentru dezvoltarea modelului predictiv, am testat mai multe metode de regresie, fiecare având un rol specific în analiza datelor</a:t>
            </a:r>
            <a:r>
              <a:rPr lang="en-US" sz="1800" dirty="0">
                <a:latin typeface="Cambria" panose="02040503050406030204" pitchFamily="18" charset="0"/>
                <a:ea typeface="Cambria" panose="02040503050406030204" pitchFamily="18" charset="0"/>
              </a:rPr>
              <a:t>.</a:t>
            </a:r>
            <a:endParaRPr lang="ro-RO" sz="1800" dirty="0">
              <a:latin typeface="Cambria" panose="02040503050406030204" pitchFamily="18" charset="0"/>
              <a:ea typeface="Cambria" panose="02040503050406030204" pitchFamily="18" charset="0"/>
            </a:endParaRPr>
          </a:p>
          <a:p>
            <a:pPr lvl="1">
              <a:lnSpc>
                <a:spcPct val="90000"/>
              </a:lnSpc>
              <a:buFont typeface="Wingdings" panose="05000000000000000000" pitchFamily="2" charset="2"/>
              <a:buChar char="q"/>
            </a:pPr>
            <a:r>
              <a:rPr lang="ro-RO" sz="1800" dirty="0">
                <a:latin typeface="Cambria" panose="02040503050406030204" pitchFamily="18" charset="0"/>
                <a:ea typeface="Cambria" panose="02040503050406030204" pitchFamily="18" charset="0"/>
              </a:rPr>
              <a:t>Regresii</a:t>
            </a:r>
            <a:r>
              <a:rPr lang="en-US" sz="1800" dirty="0">
                <a:latin typeface="Cambria" panose="02040503050406030204" pitchFamily="18" charset="0"/>
                <a:ea typeface="Cambria" panose="02040503050406030204" pitchFamily="18" charset="0"/>
              </a:rPr>
              <a:t>a</a:t>
            </a:r>
            <a:r>
              <a:rPr lang="ro-RO" sz="1800" dirty="0">
                <a:latin typeface="Cambria" panose="02040503050406030204" pitchFamily="18" charset="0"/>
                <a:ea typeface="Cambria" panose="02040503050406030204" pitchFamily="18" charset="0"/>
              </a:rPr>
              <a:t> liniară și logistică au fost utilizate pentru a înțelege relațiile simple dintre variabile.</a:t>
            </a:r>
          </a:p>
          <a:p>
            <a:pPr lvl="1">
              <a:lnSpc>
                <a:spcPct val="90000"/>
              </a:lnSpc>
              <a:buFont typeface="Wingdings" panose="05000000000000000000" pitchFamily="2" charset="2"/>
              <a:buChar char="q"/>
            </a:pPr>
            <a:r>
              <a:rPr lang="ro-RO" sz="1800" dirty="0">
                <a:latin typeface="Cambria" panose="02040503050406030204" pitchFamily="18" charset="0"/>
                <a:ea typeface="Cambria" panose="02040503050406030204" pitchFamily="18" charset="0"/>
              </a:rPr>
              <a:t>Regresiile </a:t>
            </a:r>
            <a:r>
              <a:rPr lang="ro-RO" sz="1800" dirty="0" err="1">
                <a:latin typeface="Cambria" panose="02040503050406030204" pitchFamily="18" charset="0"/>
                <a:ea typeface="Cambria" panose="02040503050406030204" pitchFamily="18" charset="0"/>
              </a:rPr>
              <a:t>Ridge</a:t>
            </a:r>
            <a:r>
              <a:rPr lang="ro-RO" sz="1800" dirty="0">
                <a:latin typeface="Cambria" panose="02040503050406030204" pitchFamily="18" charset="0"/>
                <a:ea typeface="Cambria" panose="02040503050406030204" pitchFamily="18" charset="0"/>
              </a:rPr>
              <a:t> și </a:t>
            </a:r>
            <a:r>
              <a:rPr lang="ro-RO" sz="1800" dirty="0" err="1">
                <a:latin typeface="Cambria" panose="02040503050406030204" pitchFamily="18" charset="0"/>
                <a:ea typeface="Cambria" panose="02040503050406030204" pitchFamily="18" charset="0"/>
              </a:rPr>
              <a:t>Lasso</a:t>
            </a:r>
            <a:r>
              <a:rPr lang="ro-RO" sz="1800" dirty="0">
                <a:latin typeface="Cambria" panose="02040503050406030204" pitchFamily="18" charset="0"/>
                <a:ea typeface="Cambria" panose="02040503050406030204" pitchFamily="18" charset="0"/>
              </a:rPr>
              <a:t> au contribuit la reducerea </a:t>
            </a:r>
            <a:r>
              <a:rPr lang="ro-RO" sz="1800" dirty="0" err="1">
                <a:latin typeface="Cambria" panose="02040503050406030204" pitchFamily="18" charset="0"/>
                <a:ea typeface="Cambria" panose="02040503050406030204" pitchFamily="18" charset="0"/>
              </a:rPr>
              <a:t>supraantrenării</a:t>
            </a:r>
            <a:r>
              <a:rPr lang="ro-RO" sz="1800" dirty="0">
                <a:latin typeface="Cambria" panose="02040503050406030204" pitchFamily="18" charset="0"/>
                <a:ea typeface="Cambria" panose="02040503050406030204" pitchFamily="18" charset="0"/>
              </a:rPr>
              <a:t> și la selectarea caracteristicilor importante.</a:t>
            </a:r>
          </a:p>
          <a:p>
            <a:pPr lvl="1">
              <a:lnSpc>
                <a:spcPct val="90000"/>
              </a:lnSpc>
              <a:buFont typeface="Wingdings" panose="05000000000000000000" pitchFamily="2" charset="2"/>
              <a:buChar char="q"/>
            </a:pPr>
            <a:r>
              <a:rPr lang="ro-RO" sz="1800" dirty="0">
                <a:latin typeface="Cambria" panose="02040503050406030204" pitchFamily="18" charset="0"/>
                <a:ea typeface="Cambria" panose="02040503050406030204" pitchFamily="18" charset="0"/>
              </a:rPr>
              <a:t>Algoritmii avansați, precum </a:t>
            </a:r>
            <a:r>
              <a:rPr lang="ro-RO" sz="1800" dirty="0" err="1">
                <a:latin typeface="Cambria" panose="02040503050406030204" pitchFamily="18" charset="0"/>
                <a:ea typeface="Cambria" panose="02040503050406030204" pitchFamily="18" charset="0"/>
              </a:rPr>
              <a:t>Random</a:t>
            </a:r>
            <a:r>
              <a:rPr lang="ro-RO" sz="1800" dirty="0">
                <a:latin typeface="Cambria" panose="02040503050406030204" pitchFamily="18" charset="0"/>
                <a:ea typeface="Cambria" panose="02040503050406030204" pitchFamily="18" charset="0"/>
              </a:rPr>
              <a:t> Forest și </a:t>
            </a:r>
            <a:r>
              <a:rPr lang="ro-RO" sz="1800" dirty="0" err="1">
                <a:latin typeface="Cambria" panose="02040503050406030204" pitchFamily="18" charset="0"/>
                <a:ea typeface="Cambria" panose="02040503050406030204" pitchFamily="18" charset="0"/>
              </a:rPr>
              <a:t>XGBoost</a:t>
            </a:r>
            <a:r>
              <a:rPr lang="ro-RO" sz="1800" dirty="0">
                <a:latin typeface="Cambria" panose="02040503050406030204" pitchFamily="18" charset="0"/>
                <a:ea typeface="Cambria" panose="02040503050406030204" pitchFamily="18" charset="0"/>
              </a:rPr>
              <a:t>, au fost folosiți pentru a captura relații mai complexe și pentru a obține predicții mai precise.</a:t>
            </a:r>
            <a:endParaRPr lang="en-US" sz="1800" dirty="0">
              <a:latin typeface="Cambria" panose="02040503050406030204" pitchFamily="18" charset="0"/>
              <a:ea typeface="Cambria" panose="02040503050406030204" pitchFamily="18" charset="0"/>
            </a:endParaRPr>
          </a:p>
          <a:p>
            <a:pPr marL="0" indent="0">
              <a:lnSpc>
                <a:spcPct val="90000"/>
              </a:lnSpc>
              <a:buNone/>
            </a:pPr>
            <a:r>
              <a:rPr lang="en-US" sz="1800" dirty="0">
                <a:latin typeface="Cambria" panose="02040503050406030204" pitchFamily="18" charset="0"/>
                <a:ea typeface="Cambria" panose="02040503050406030204" pitchFamily="18" charset="0"/>
              </a:rPr>
              <a:t>	</a:t>
            </a:r>
            <a:r>
              <a:rPr lang="ro-RO" sz="1800" dirty="0">
                <a:latin typeface="Cambria" panose="02040503050406030204" pitchFamily="18" charset="0"/>
                <a:ea typeface="Cambria" panose="02040503050406030204" pitchFamily="18" charset="0"/>
              </a:rPr>
              <a:t>Dintre aceste metode, cel mai performant model </a:t>
            </a:r>
            <a:r>
              <a:rPr lang="en-US" sz="1800" dirty="0" err="1">
                <a:latin typeface="Cambria" panose="02040503050406030204" pitchFamily="18" charset="0"/>
                <a:ea typeface="Cambria" panose="02040503050406030204" pitchFamily="18" charset="0"/>
              </a:rPr>
              <a:t>este</a:t>
            </a:r>
            <a:r>
              <a:rPr lang="en-US" sz="1800" dirty="0">
                <a:latin typeface="Cambria" panose="02040503050406030204" pitchFamily="18" charset="0"/>
                <a:ea typeface="Cambria" panose="02040503050406030204" pitchFamily="18" charset="0"/>
              </a:rPr>
              <a:t> </a:t>
            </a:r>
            <a:r>
              <a:rPr lang="ro-RO" sz="1800" dirty="0" err="1">
                <a:latin typeface="Cambria" panose="02040503050406030204" pitchFamily="18" charset="0"/>
                <a:ea typeface="Cambria" panose="02040503050406030204" pitchFamily="18" charset="0"/>
              </a:rPr>
              <a:t>XGBoost</a:t>
            </a:r>
            <a:r>
              <a:rPr lang="ro-RO" sz="1800" dirty="0">
                <a:latin typeface="Cambria" panose="02040503050406030204" pitchFamily="18" charset="0"/>
                <a:ea typeface="Cambria" panose="02040503050406030204" pitchFamily="18" charset="0"/>
              </a:rPr>
              <a:t>, datorită capacității sale de a gestiona relații complexe, de a evita </a:t>
            </a:r>
            <a:r>
              <a:rPr lang="ro-RO" sz="1800" dirty="0" err="1">
                <a:latin typeface="Cambria" panose="02040503050406030204" pitchFamily="18" charset="0"/>
                <a:ea typeface="Cambria" panose="02040503050406030204" pitchFamily="18" charset="0"/>
              </a:rPr>
              <a:t>supraantrenarea</a:t>
            </a:r>
            <a:r>
              <a:rPr lang="ro-RO" sz="1800" dirty="0">
                <a:latin typeface="Cambria" panose="02040503050406030204" pitchFamily="18" charset="0"/>
                <a:ea typeface="Cambria" panose="02040503050406030204" pitchFamily="18" charset="0"/>
              </a:rPr>
              <a:t> și de a optimiza performanța prin arbori de decizie</a:t>
            </a:r>
            <a:r>
              <a:rPr lang="en-US" sz="1800" dirty="0">
                <a:latin typeface="Cambria" panose="02040503050406030204" pitchFamily="18" charset="0"/>
                <a:ea typeface="Cambria" panose="02040503050406030204" pitchFamily="18" charset="0"/>
              </a:rPr>
              <a:t>.</a:t>
            </a:r>
            <a:endParaRPr lang="ro-RO" sz="1800" dirty="0">
              <a:latin typeface="Cambria" panose="02040503050406030204" pitchFamily="18" charset="0"/>
              <a:ea typeface="Cambria" panose="02040503050406030204" pitchFamily="18" charset="0"/>
            </a:endParaRPr>
          </a:p>
        </p:txBody>
      </p:sp>
      <p:cxnSp>
        <p:nvCxnSpPr>
          <p:cNvPr id="29" name="Straight Connector 28">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Imagine 6">
            <a:extLst>
              <a:ext uri="{FF2B5EF4-FFF2-40B4-BE49-F238E27FC236}">
                <a16:creationId xmlns:a16="http://schemas.microsoft.com/office/drawing/2014/main" id="{A86991D0-B940-5C11-B99C-55A357EC6EAF}"/>
              </a:ext>
            </a:extLst>
          </p:cNvPr>
          <p:cNvPicPr>
            <a:picLocks noChangeAspect="1"/>
          </p:cNvPicPr>
          <p:nvPr/>
        </p:nvPicPr>
        <p:blipFill>
          <a:blip r:embed="rId3"/>
          <a:srcRect l="21976" b="2369"/>
          <a:stretch/>
        </p:blipFill>
        <p:spPr>
          <a:xfrm>
            <a:off x="7637120" y="1555819"/>
            <a:ext cx="4398115" cy="4210052"/>
          </a:xfrm>
          <a:prstGeom prst="rect">
            <a:avLst/>
          </a:prstGeom>
        </p:spPr>
      </p:pic>
    </p:spTree>
    <p:extLst>
      <p:ext uri="{BB962C8B-B14F-4D97-AF65-F5344CB8AC3E}">
        <p14:creationId xmlns:p14="http://schemas.microsoft.com/office/powerpoint/2010/main" val="1099189903"/>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TotalTime>
  <Words>1400</Words>
  <Application>Microsoft Office PowerPoint</Application>
  <PresentationFormat>Ecran lat</PresentationFormat>
  <Paragraphs>89</Paragraphs>
  <Slides>13</Slides>
  <Notes>2</Notes>
  <HiddenSlides>0</HiddenSlides>
  <MMClips>0</MMClips>
  <ScaleCrop>false</ScaleCrop>
  <HeadingPairs>
    <vt:vector size="6" baseType="variant">
      <vt:variant>
        <vt:lpstr>Fonturi utilizate</vt:lpstr>
      </vt:variant>
      <vt:variant>
        <vt:i4>7</vt:i4>
      </vt:variant>
      <vt:variant>
        <vt:lpstr>Temă</vt:lpstr>
      </vt:variant>
      <vt:variant>
        <vt:i4>1</vt:i4>
      </vt:variant>
      <vt:variant>
        <vt:lpstr>Titluri diapozitive</vt:lpstr>
      </vt:variant>
      <vt:variant>
        <vt:i4>13</vt:i4>
      </vt:variant>
    </vt:vector>
  </HeadingPairs>
  <TitlesOfParts>
    <vt:vector size="21" baseType="lpstr">
      <vt:lpstr>Aptos</vt:lpstr>
      <vt:lpstr>Arial</vt:lpstr>
      <vt:lpstr>Cambria</vt:lpstr>
      <vt:lpstr>Neue Haas Grotesk Text Pro</vt:lpstr>
      <vt:lpstr>Univers Condensed Light</vt:lpstr>
      <vt:lpstr>Walbaum Display Light</vt:lpstr>
      <vt:lpstr>Wingdings</vt:lpstr>
      <vt:lpstr>AngleLinesVTI</vt:lpstr>
      <vt:lpstr>Modelarea confortului termic pentru optimizarea sistemelor HVAC</vt:lpstr>
      <vt:lpstr>1.Optimizarea confortului termic prin sisteme HVAC inteligente</vt:lpstr>
      <vt:lpstr>2.Obiectivele Proiectului </vt:lpstr>
      <vt:lpstr>Setul de Date Utilizat </vt:lpstr>
      <vt:lpstr>3.Analiza Datelor </vt:lpstr>
      <vt:lpstr>Prezentare PowerPoint</vt:lpstr>
      <vt:lpstr>4.Preprocesarea Datelor </vt:lpstr>
      <vt:lpstr>Prezentare PowerPoint</vt:lpstr>
      <vt:lpstr>5.Modelarea Predictivă</vt:lpstr>
      <vt:lpstr>6.Evaluarea Modelelor </vt:lpstr>
      <vt:lpstr>Prezentare PowerPoint</vt:lpstr>
      <vt:lpstr>8.Implementare și Replicare </vt:lpstr>
      <vt:lpstr>9. Concluzii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Domide Maria</dc:creator>
  <cp:lastModifiedBy>Domide Maria</cp:lastModifiedBy>
  <cp:revision>1</cp:revision>
  <dcterms:created xsi:type="dcterms:W3CDTF">2025-02-03T10:33:47Z</dcterms:created>
  <dcterms:modified xsi:type="dcterms:W3CDTF">2025-02-03T13:44:00Z</dcterms:modified>
</cp:coreProperties>
</file>